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sldIdLst>
    <p:sldId id="256" r:id="rId4"/>
    <p:sldId id="284" r:id="rId5"/>
    <p:sldId id="280" r:id="rId6"/>
    <p:sldId id="296" r:id="rId7"/>
    <p:sldId id="283" r:id="rId8"/>
    <p:sldId id="297" r:id="rId9"/>
    <p:sldId id="288" r:id="rId10"/>
    <p:sldId id="289" r:id="rId11"/>
    <p:sldId id="298" r:id="rId12"/>
    <p:sldId id="301" r:id="rId13"/>
    <p:sldId id="300" r:id="rId14"/>
    <p:sldId id="302" r:id="rId15"/>
    <p:sldId id="290" r:id="rId16"/>
    <p:sldId id="293" r:id="rId17"/>
    <p:sldId id="281" r:id="rId18"/>
    <p:sldId id="303" r:id="rId19"/>
    <p:sldId id="294" r:id="rId20"/>
    <p:sldId id="309" r:id="rId21"/>
    <p:sldId id="310" r:id="rId22"/>
    <p:sldId id="308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2767" autoAdjust="0"/>
  </p:normalViewPr>
  <p:slideViewPr>
    <p:cSldViewPr snapToGrid="0">
      <p:cViewPr varScale="1">
        <p:scale>
          <a:sx n="76" d="100"/>
          <a:sy n="76" d="100"/>
        </p:scale>
        <p:origin x="12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Schindler" userId="850bb92b-df75-49eb-938f-af88b732f12f" providerId="ADAL" clId="{8075E527-1C21-4AA9-9605-7469D16B5B24}"/>
    <pc:docChg chg="modSld">
      <pc:chgData name="Dan Schindler" userId="850bb92b-df75-49eb-938f-af88b732f12f" providerId="ADAL" clId="{8075E527-1C21-4AA9-9605-7469D16B5B24}" dt="2023-10-18T12:53:26.775" v="0" actId="14100"/>
      <pc:docMkLst>
        <pc:docMk/>
      </pc:docMkLst>
      <pc:sldChg chg="modSp mod">
        <pc:chgData name="Dan Schindler" userId="850bb92b-df75-49eb-938f-af88b732f12f" providerId="ADAL" clId="{8075E527-1C21-4AA9-9605-7469D16B5B24}" dt="2023-10-18T12:53:26.775" v="0" actId="14100"/>
        <pc:sldMkLst>
          <pc:docMk/>
          <pc:sldMk cId="2007619473" sldId="297"/>
        </pc:sldMkLst>
        <pc:picChg chg="mod">
          <ac:chgData name="Dan Schindler" userId="850bb92b-df75-49eb-938f-af88b732f12f" providerId="ADAL" clId="{8075E527-1C21-4AA9-9605-7469D16B5B24}" dt="2023-10-18T12:53:26.775" v="0" actId="14100"/>
          <ac:picMkLst>
            <pc:docMk/>
            <pc:sldMk cId="2007619473" sldId="297"/>
            <ac:picMk id="14" creationId="{9A8A80C1-ACB3-5559-79BD-6F5AC0352C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9CC92-B77A-441D-B555-78822AF5B10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EE6DA-9116-4887-8E85-FC0CF28E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models will also include a separate swirler package.  The swirler package does not have to be selected separately as it is bundled into the burner box for the models that require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EE6DA-9116-4887-8E85-FC0CF28E62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8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Includes gas line (US only), gas nipple, installation manual, burner gasket, and burner mounting hardware. Some models will include the turbulator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EE6DA-9116-4887-8E85-FC0CF28E62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EE6DA-9116-4887-8E85-FC0CF28E62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135B-59B2-8266-FF99-1826E5B77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739A0-E7D8-15A4-9492-2F72121C7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DDA8-A842-1202-5BF1-58206BB1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0F174-F185-FB52-AE57-1AF2470F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5EDD9-3425-4416-81E1-8CB96E2B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BBD5-F8E5-0958-03DC-52A229DA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9729B-6186-DBCA-00B9-365F3C802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3221D-6649-D3C5-21C9-E6613278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5BD57-92B6-8912-88D1-87B81E8D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40656-B8D7-1070-098E-5457B3D7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3DD3A4-ABDF-E123-CB77-88C4B91FB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A4659-FEB3-F0E0-3532-70890E70C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9C7FE-0E22-3D5F-C230-78017C191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9499-5B19-446F-231A-47E38447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9BBE9-9237-861B-2514-E40E9459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B1E5-D84D-7D72-E5C4-156F5041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34F62-9CD1-C3AD-F143-9CDD38FB2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0E2A-1408-DA37-4576-F27015C3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3182A-AA68-55C8-1A2F-A2498C68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4E6FF-0B2E-49F5-2B47-F856DB95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1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D86A-CA67-9247-34FC-71CC94AF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9E5B0-475D-B206-C450-3CD3C9BEE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59A46-EDF4-9E4A-983D-648E80B0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AD9D6-ECC9-B451-1BFB-A1CCC441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5DE23-0029-FEDF-85A1-FFB00B6E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F02F-CFD5-AA0A-304F-1E5924B8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0095-CA0D-8725-F230-F51D03A7E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4D305-D627-AA94-4527-C01BC06F9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96860-55A2-DFB9-CCC8-C90D033B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96022-CD4D-A84E-E735-0C181CC9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A86A7-2C0C-E078-E2EF-99E7FF05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1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A336-43EE-ED0F-EF03-0DBB8834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62AF9-6941-ABA9-1B7F-D9D1D463F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26D90-EE2A-5DF3-C51C-A08E5FC6C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8A7C9-FA98-BC97-E54F-1269A501E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29F2B-0EA7-982C-046F-4D6AADF30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BA382B-980E-5CB6-255D-A89CF867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1582C-5041-0548-5340-79B1AABF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E41672-54E8-0046-9A77-A96166A5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0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882D-32BF-70B4-F5BA-532995DE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162D6-985E-DBF0-4575-072950D1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B7D9A-FFC3-F9BE-7631-6C47CFDA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810FA-E80A-B8F0-7871-6276A815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8D95C-4BF0-5B01-2FEB-0E562655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EF427-61CB-4FB9-F855-3CB25EE6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97E13-8F1F-DD17-535A-4F13D1B9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1B0C-C6A0-8AE7-5BC1-0AB1D9FD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2DA24-0674-A6F4-FC21-9E9BB9B05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C1D92-D824-1343-1920-C9A382262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F2019-399F-5BB1-BCD7-0F4F2457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730CB-8B38-297B-ABFE-1574A2FD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B0335-9057-A24A-39D4-16D71F12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8406-5F28-F0BE-0BC5-9FF41BE1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C614EA-613F-0996-4B8E-3BD3AC44F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24EE0-9D7E-7802-CAA2-3392CB20B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12054-DED1-121C-D1AB-E5BBD9232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1E456-F05E-8F15-B6B0-15F4D14D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FA36D-D1FB-B73C-8D54-8D7F66C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5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FA165F-5574-9146-1B66-CAE0823F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4093A-905C-3879-F10E-D7399959F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B2D91-7647-CDEB-7B2D-7E6E4F39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D4D6-703E-48AA-80F4-7685B64D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B2519-FF44-4AC8-8149-70F36E90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F7971-C62C-1B49-47DC-F417F6CE4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05FEB-26A6-4100-9F8B-02306F0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9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B8B17B-8C10-90F5-E342-B9992D3319F4}"/>
              </a:ext>
            </a:extLst>
          </p:cNvPr>
          <p:cNvSpPr txBox="1"/>
          <p:nvPr/>
        </p:nvSpPr>
        <p:spPr>
          <a:xfrm>
            <a:off x="558800" y="2551073"/>
            <a:ext cx="7296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Pricing Roberts Gordon Low-Intensity Heaters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4784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B3D8C9D-EA83-7800-6FF4-CDAB2D81D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" r="35227" b="61733"/>
          <a:stretch/>
        </p:blipFill>
        <p:spPr>
          <a:xfrm>
            <a:off x="1079351" y="883920"/>
            <a:ext cx="10258682" cy="43789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5404A9-F90A-070D-71FC-88BB958DB95B}"/>
              </a:ext>
            </a:extLst>
          </p:cNvPr>
          <p:cNvSpPr/>
          <p:nvPr/>
        </p:nvSpPr>
        <p:spPr>
          <a:xfrm>
            <a:off x="1432560" y="3627120"/>
            <a:ext cx="1574800" cy="4726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2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C60C745D-395D-FD2F-53FF-5249512EB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2" b="6074"/>
          <a:stretch/>
        </p:blipFill>
        <p:spPr>
          <a:xfrm>
            <a:off x="622150" y="1584960"/>
            <a:ext cx="11191978" cy="3810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DB00FE-386B-4621-7D40-CA937E70A624}"/>
              </a:ext>
            </a:extLst>
          </p:cNvPr>
          <p:cNvSpPr/>
          <p:nvPr/>
        </p:nvSpPr>
        <p:spPr>
          <a:xfrm>
            <a:off x="772160" y="3149599"/>
            <a:ext cx="1168400" cy="3657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502911-C247-9610-0B95-F51467B3D845}"/>
              </a:ext>
            </a:extLst>
          </p:cNvPr>
          <p:cNvSpPr/>
          <p:nvPr/>
        </p:nvSpPr>
        <p:spPr>
          <a:xfrm>
            <a:off x="1960880" y="3139439"/>
            <a:ext cx="1168400" cy="3657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47F410B8-070E-2A3F-505F-BE9E7C9F19D0}"/>
              </a:ext>
            </a:extLst>
          </p:cNvPr>
          <p:cNvSpPr/>
          <p:nvPr/>
        </p:nvSpPr>
        <p:spPr>
          <a:xfrm rot="5400000">
            <a:off x="670114" y="3383729"/>
            <a:ext cx="264159" cy="66966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86D81C8C-CBC5-2238-C624-625FB7A5C942}"/>
              </a:ext>
            </a:extLst>
          </p:cNvPr>
          <p:cNvSpPr/>
          <p:nvPr/>
        </p:nvSpPr>
        <p:spPr>
          <a:xfrm rot="18413338">
            <a:off x="2752914" y="3830769"/>
            <a:ext cx="264159" cy="66966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1D366780-FDD5-2D3E-EBC1-6860CEEB27AC}"/>
              </a:ext>
            </a:extLst>
          </p:cNvPr>
          <p:cNvSpPr/>
          <p:nvPr/>
        </p:nvSpPr>
        <p:spPr>
          <a:xfrm rot="5400000">
            <a:off x="3555554" y="1666689"/>
            <a:ext cx="264159" cy="66966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B8723713-1D8D-9013-51D9-E4E8EC25C9AE}"/>
              </a:ext>
            </a:extLst>
          </p:cNvPr>
          <p:cNvSpPr/>
          <p:nvPr/>
        </p:nvSpPr>
        <p:spPr>
          <a:xfrm rot="16759965">
            <a:off x="4571554" y="1930849"/>
            <a:ext cx="264159" cy="66966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EE115-2031-5084-DCEC-F43A3D7F4BFF}"/>
              </a:ext>
            </a:extLst>
          </p:cNvPr>
          <p:cNvSpPr/>
          <p:nvPr/>
        </p:nvSpPr>
        <p:spPr>
          <a:xfrm>
            <a:off x="3108960" y="3129279"/>
            <a:ext cx="1737360" cy="3657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6B2878-A37C-C607-7779-62B8333D0C0D}"/>
              </a:ext>
            </a:extLst>
          </p:cNvPr>
          <p:cNvSpPr/>
          <p:nvPr/>
        </p:nvSpPr>
        <p:spPr>
          <a:xfrm>
            <a:off x="3098800" y="3698239"/>
            <a:ext cx="1696720" cy="3657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5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C60C745D-395D-FD2F-53FF-5249512EB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2" b="6074"/>
          <a:stretch/>
        </p:blipFill>
        <p:spPr>
          <a:xfrm>
            <a:off x="622150" y="1584960"/>
            <a:ext cx="11191978" cy="3810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DB00FE-386B-4621-7D40-CA937E70A624}"/>
              </a:ext>
            </a:extLst>
          </p:cNvPr>
          <p:cNvSpPr/>
          <p:nvPr/>
        </p:nvSpPr>
        <p:spPr>
          <a:xfrm>
            <a:off x="822960" y="4825999"/>
            <a:ext cx="1168400" cy="3657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502911-C247-9610-0B95-F51467B3D845}"/>
              </a:ext>
            </a:extLst>
          </p:cNvPr>
          <p:cNvSpPr/>
          <p:nvPr/>
        </p:nvSpPr>
        <p:spPr>
          <a:xfrm>
            <a:off x="2956560" y="4632959"/>
            <a:ext cx="2021840" cy="7518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7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EF22206B-E4B0-E903-19F2-3F0F9F541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8014" r="5152" b="5221"/>
          <a:stretch/>
        </p:blipFill>
        <p:spPr>
          <a:xfrm>
            <a:off x="6065520" y="538479"/>
            <a:ext cx="4815840" cy="5049521"/>
          </a:xfrm>
          <a:prstGeom prst="rect">
            <a:avLst/>
          </a:prstGeom>
        </p:spPr>
      </p:pic>
      <p:pic>
        <p:nvPicPr>
          <p:cNvPr id="5" name="Picture 4" descr="A close-up of a hat&#10;&#10;Description automatically generated with low confidence">
            <a:extLst>
              <a:ext uri="{FF2B5EF4-FFF2-40B4-BE49-F238E27FC236}">
                <a16:creationId xmlns:a16="http://schemas.microsoft.com/office/drawing/2014/main" id="{F186A4D3-8F11-8309-5718-CEEA52788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60" y="4592320"/>
            <a:ext cx="3630683" cy="1713229"/>
          </a:xfrm>
          <a:prstGeom prst="rect">
            <a:avLst/>
          </a:prstGeom>
        </p:spPr>
      </p:pic>
      <p:pic>
        <p:nvPicPr>
          <p:cNvPr id="7" name="Picture 6" descr="A stack of cardboard boxes&#10;&#10;Description automatically generated with low confidence">
            <a:extLst>
              <a:ext uri="{FF2B5EF4-FFF2-40B4-BE49-F238E27FC236}">
                <a16:creationId xmlns:a16="http://schemas.microsoft.com/office/drawing/2014/main" id="{9E0B2C83-7115-5BF0-8059-E8D3A03B7A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9" b="31409"/>
          <a:stretch/>
        </p:blipFill>
        <p:spPr>
          <a:xfrm>
            <a:off x="355599" y="1137920"/>
            <a:ext cx="4039849" cy="241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quals 7">
            <a:extLst>
              <a:ext uri="{FF2B5EF4-FFF2-40B4-BE49-F238E27FC236}">
                <a16:creationId xmlns:a16="http://schemas.microsoft.com/office/drawing/2014/main" id="{18476021-8035-8B75-3D97-9E42DDA44965}"/>
              </a:ext>
            </a:extLst>
          </p:cNvPr>
          <p:cNvSpPr/>
          <p:nvPr/>
        </p:nvSpPr>
        <p:spPr>
          <a:xfrm rot="2325478">
            <a:off x="1805940" y="3718561"/>
            <a:ext cx="1219200" cy="6858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C84BF1DF-8BBC-43CD-83BF-0F3C9B46CD96}"/>
              </a:ext>
            </a:extLst>
          </p:cNvPr>
          <p:cNvSpPr/>
          <p:nvPr/>
        </p:nvSpPr>
        <p:spPr>
          <a:xfrm rot="14852688" flipH="1">
            <a:off x="5438902" y="3762126"/>
            <a:ext cx="225405" cy="157935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530976-B852-FCB6-2681-3B822A48160E}"/>
              </a:ext>
            </a:extLst>
          </p:cNvPr>
          <p:cNvSpPr/>
          <p:nvPr/>
        </p:nvSpPr>
        <p:spPr>
          <a:xfrm>
            <a:off x="6156376" y="365760"/>
            <a:ext cx="5375224" cy="53441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13143-296D-135D-7EF4-662FBD6990C2}"/>
              </a:ext>
            </a:extLst>
          </p:cNvPr>
          <p:cNvSpPr txBox="1"/>
          <p:nvPr/>
        </p:nvSpPr>
        <p:spPr>
          <a:xfrm>
            <a:off x="4130040" y="0"/>
            <a:ext cx="36163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Common Accessories:</a:t>
            </a:r>
          </a:p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U-Tube Package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06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A34954F-5B79-88C7-E362-3063DA228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/>
          <a:stretch/>
        </p:blipFill>
        <p:spPr bwMode="auto">
          <a:xfrm>
            <a:off x="6615770" y="1722120"/>
            <a:ext cx="5089800" cy="3764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459BE-ECBC-307A-8E5F-678B8026B4F9}"/>
              </a:ext>
            </a:extLst>
          </p:cNvPr>
          <p:cNvSpPr txBox="1"/>
          <p:nvPr/>
        </p:nvSpPr>
        <p:spPr>
          <a:xfrm>
            <a:off x="4282440" y="0"/>
            <a:ext cx="36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Common Accessories:</a:t>
            </a:r>
          </a:p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Reflector Side Extension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41F08-4EC2-768E-D57F-F3964FD9F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b="4622"/>
          <a:stretch/>
        </p:blipFill>
        <p:spPr>
          <a:xfrm>
            <a:off x="0" y="1264920"/>
            <a:ext cx="5894071" cy="3215640"/>
          </a:xfrm>
          <a:prstGeom prst="rect">
            <a:avLst/>
          </a:prstGeom>
        </p:spPr>
      </p:pic>
      <p:pic>
        <p:nvPicPr>
          <p:cNvPr id="7" name="Picture 6" descr="A pair of glasses&#10;&#10;Description automatically generated with low confidence">
            <a:extLst>
              <a:ext uri="{FF2B5EF4-FFF2-40B4-BE49-F238E27FC236}">
                <a16:creationId xmlns:a16="http://schemas.microsoft.com/office/drawing/2014/main" id="{1350C165-0557-3A79-8E19-45D68C1CE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4130040"/>
            <a:ext cx="2621280" cy="196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DC6266D7-0EBC-3ED3-E1E8-1984391F575F}"/>
              </a:ext>
            </a:extLst>
          </p:cNvPr>
          <p:cNvSpPr/>
          <p:nvPr/>
        </p:nvSpPr>
        <p:spPr>
          <a:xfrm>
            <a:off x="1386840" y="3002280"/>
            <a:ext cx="1021080" cy="947201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38C293BF-8B0E-A0E8-3948-722376078C74}"/>
              </a:ext>
            </a:extLst>
          </p:cNvPr>
          <p:cNvSpPr/>
          <p:nvPr/>
        </p:nvSpPr>
        <p:spPr>
          <a:xfrm rot="15725497" flipH="1">
            <a:off x="4645840" y="3818409"/>
            <a:ext cx="292679" cy="307338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60BEF3-27EB-E116-8F2E-EF10D8A3667E}"/>
              </a:ext>
            </a:extLst>
          </p:cNvPr>
          <p:cNvSpPr/>
          <p:nvPr/>
        </p:nvSpPr>
        <p:spPr>
          <a:xfrm rot="20817988">
            <a:off x="6271442" y="3521648"/>
            <a:ext cx="5375224" cy="19230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0BEF5-EF8A-1528-C753-3813D869C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2" y="-603730"/>
            <a:ext cx="11527366" cy="7869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A161B-1753-6F38-2FE0-B718467C6040}"/>
              </a:ext>
            </a:extLst>
          </p:cNvPr>
          <p:cNvSpPr txBox="1"/>
          <p:nvPr/>
        </p:nvSpPr>
        <p:spPr>
          <a:xfrm>
            <a:off x="2553419" y="5223343"/>
            <a:ext cx="40515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Infrared Heating Systems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875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0B26CDDE-B256-7A98-DAF8-4AA20301F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2902" b="47170"/>
          <a:stretch/>
        </p:blipFill>
        <p:spPr>
          <a:xfrm>
            <a:off x="950877" y="-465826"/>
            <a:ext cx="10418738" cy="75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43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9308CA53-76A4-DBB0-3E29-2003BAD40B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4622" b="71173"/>
          <a:stretch/>
        </p:blipFill>
        <p:spPr>
          <a:xfrm>
            <a:off x="55940" y="757327"/>
            <a:ext cx="12136060" cy="49188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7F523BA-0A21-BCC5-E778-22D0992E2677}"/>
              </a:ext>
            </a:extLst>
          </p:cNvPr>
          <p:cNvSpPr/>
          <p:nvPr/>
        </p:nvSpPr>
        <p:spPr>
          <a:xfrm>
            <a:off x="6067821" y="3105508"/>
            <a:ext cx="1109356" cy="2415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9018A5-E922-38F4-BE31-2F9E26E25BDC}"/>
              </a:ext>
            </a:extLst>
          </p:cNvPr>
          <p:cNvSpPr/>
          <p:nvPr/>
        </p:nvSpPr>
        <p:spPr>
          <a:xfrm>
            <a:off x="6030439" y="2050209"/>
            <a:ext cx="1163991" cy="3824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309237-9BA0-FE0A-A67C-7E3820D4D990}"/>
              </a:ext>
            </a:extLst>
          </p:cNvPr>
          <p:cNvSpPr/>
          <p:nvPr/>
        </p:nvSpPr>
        <p:spPr>
          <a:xfrm>
            <a:off x="6096576" y="5256361"/>
            <a:ext cx="649282" cy="2990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E0EE33-C3F8-DFA6-81EE-AA59362B2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5359"/>
          <a:stretch/>
        </p:blipFill>
        <p:spPr>
          <a:xfrm>
            <a:off x="724619" y="279690"/>
            <a:ext cx="10619796" cy="680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D6397-147A-1DB8-98D2-94EB4E9A53E6}"/>
              </a:ext>
            </a:extLst>
          </p:cNvPr>
          <p:cNvSpPr txBox="1"/>
          <p:nvPr/>
        </p:nvSpPr>
        <p:spPr>
          <a:xfrm>
            <a:off x="4123427" y="0"/>
            <a:ext cx="40515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Excel Pricing File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560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34EBD5-25D6-A219-F8B0-3E05F5C33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5660"/>
          <a:stretch/>
        </p:blipFill>
        <p:spPr>
          <a:xfrm>
            <a:off x="731520" y="243839"/>
            <a:ext cx="10607379" cy="678411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B13AD7B-CF15-6196-69F4-AB560E0B402F}"/>
              </a:ext>
            </a:extLst>
          </p:cNvPr>
          <p:cNvSpPr/>
          <p:nvPr/>
        </p:nvSpPr>
        <p:spPr>
          <a:xfrm>
            <a:off x="1686464" y="252752"/>
            <a:ext cx="1587260" cy="3329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5FB720-46C0-3562-2B3F-9E49A5CAC611}"/>
              </a:ext>
            </a:extLst>
          </p:cNvPr>
          <p:cNvSpPr/>
          <p:nvPr/>
        </p:nvSpPr>
        <p:spPr>
          <a:xfrm>
            <a:off x="1660297" y="3604403"/>
            <a:ext cx="1524863" cy="32535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AEFCF-08B8-FE5E-65B9-20C43C33A118}"/>
              </a:ext>
            </a:extLst>
          </p:cNvPr>
          <p:cNvSpPr txBox="1"/>
          <p:nvPr/>
        </p:nvSpPr>
        <p:spPr>
          <a:xfrm>
            <a:off x="4123427" y="0"/>
            <a:ext cx="40515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Excel Pricing File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7860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FC1A77-915F-ED23-5465-F03994C5A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0959" b="8366"/>
          <a:stretch/>
        </p:blipFill>
        <p:spPr>
          <a:xfrm>
            <a:off x="3203026" y="1138687"/>
            <a:ext cx="9553172" cy="5400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93AD40-7E4B-C1BC-5BCD-36291CFF7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t="4057" r="4773" b="15619"/>
          <a:stretch/>
        </p:blipFill>
        <p:spPr>
          <a:xfrm>
            <a:off x="345056" y="690114"/>
            <a:ext cx="4130717" cy="2570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7DF4F8-7509-9696-E7BE-1613A7DCD87E}"/>
              </a:ext>
            </a:extLst>
          </p:cNvPr>
          <p:cNvSpPr txBox="1"/>
          <p:nvPr/>
        </p:nvSpPr>
        <p:spPr>
          <a:xfrm>
            <a:off x="0" y="722272"/>
            <a:ext cx="36163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Unitary Heaters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19F7A-ADC3-A28D-CEB5-D210CEA698E8}"/>
              </a:ext>
            </a:extLst>
          </p:cNvPr>
          <p:cNvSpPr txBox="1"/>
          <p:nvPr/>
        </p:nvSpPr>
        <p:spPr>
          <a:xfrm>
            <a:off x="4382219" y="5274143"/>
            <a:ext cx="40515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Infrared Heating Systems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083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rt&#10;&#10;Description automatically generated">
            <a:extLst>
              <a:ext uri="{FF2B5EF4-FFF2-40B4-BE49-F238E27FC236}">
                <a16:creationId xmlns:a16="http://schemas.microsoft.com/office/drawing/2014/main" id="{7F51245F-AFFD-D9E2-40B7-2CA00486A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" r="-2" b="21283"/>
          <a:stretch/>
        </p:blipFill>
        <p:spPr>
          <a:xfrm>
            <a:off x="230294" y="3298613"/>
            <a:ext cx="5674894" cy="303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58C1F-86FC-CE02-9CA7-DA31A83F2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8809" r="-4" b="7780"/>
          <a:stretch/>
        </p:blipFill>
        <p:spPr>
          <a:xfrm>
            <a:off x="1225975" y="264159"/>
            <a:ext cx="3417145" cy="295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6EA4A5D7-05E5-A907-8A24-681AEFA0E6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0" r="-2" b="20979"/>
          <a:stretch/>
        </p:blipFill>
        <p:spPr>
          <a:xfrm>
            <a:off x="6134413" y="101599"/>
            <a:ext cx="5674892" cy="337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ool, farm machine&#10;&#10;Description automatically generated">
            <a:extLst>
              <a:ext uri="{FF2B5EF4-FFF2-40B4-BE49-F238E27FC236}">
                <a16:creationId xmlns:a16="http://schemas.microsoft.com/office/drawing/2014/main" id="{8210D678-5C8B-61C8-5D1A-FADBEE961D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2532" b="18021"/>
          <a:stretch/>
        </p:blipFill>
        <p:spPr>
          <a:xfrm>
            <a:off x="6207760" y="3495040"/>
            <a:ext cx="5370913" cy="283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00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B8B17B-8C10-90F5-E342-B9992D3319F4}"/>
              </a:ext>
            </a:extLst>
          </p:cNvPr>
          <p:cNvSpPr txBox="1"/>
          <p:nvPr/>
        </p:nvSpPr>
        <p:spPr>
          <a:xfrm>
            <a:off x="787400" y="2017673"/>
            <a:ext cx="72962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spc="-20" dirty="0">
              <a:solidFill>
                <a:srgbClr val="C00000"/>
              </a:solidFill>
              <a:latin typeface="Helvetica Neue"/>
              <a:cs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?’s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2862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0F241-6D7D-83B1-8699-91F4CABA8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"/>
          <a:stretch/>
        </p:blipFill>
        <p:spPr>
          <a:xfrm>
            <a:off x="393700" y="363536"/>
            <a:ext cx="10047036" cy="6494464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4723DA74-C066-C54A-8FE4-E2EEFF9CC000}"/>
              </a:ext>
            </a:extLst>
          </p:cNvPr>
          <p:cNvSpPr/>
          <p:nvPr/>
        </p:nvSpPr>
        <p:spPr>
          <a:xfrm>
            <a:off x="7525265" y="4238367"/>
            <a:ext cx="902043" cy="139631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5C9B3489-8A5F-FEB8-E7D1-493BC0EC8E2D}"/>
              </a:ext>
            </a:extLst>
          </p:cNvPr>
          <p:cNvSpPr/>
          <p:nvPr/>
        </p:nvSpPr>
        <p:spPr>
          <a:xfrm rot="1990690">
            <a:off x="2759332" y="4915586"/>
            <a:ext cx="902043" cy="139631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13CCDC9F-C97A-2515-58CF-973751D1E923}"/>
              </a:ext>
            </a:extLst>
          </p:cNvPr>
          <p:cNvSpPr/>
          <p:nvPr/>
        </p:nvSpPr>
        <p:spPr>
          <a:xfrm rot="7612272">
            <a:off x="6937290" y="310161"/>
            <a:ext cx="902043" cy="139631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C67378-E33A-1DA9-32EF-FB41A16C3824}"/>
              </a:ext>
            </a:extLst>
          </p:cNvPr>
          <p:cNvSpPr txBox="1"/>
          <p:nvPr/>
        </p:nvSpPr>
        <p:spPr>
          <a:xfrm>
            <a:off x="1981200" y="2368192"/>
            <a:ext cx="40436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Unitary Heaters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221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643B8-8AF7-6EBC-1899-4EC1D9BB8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6220" r="4773" b="18354"/>
          <a:stretch/>
        </p:blipFill>
        <p:spPr>
          <a:xfrm>
            <a:off x="228600" y="1292162"/>
            <a:ext cx="5593080" cy="3280944"/>
          </a:xfrm>
          <a:prstGeom prst="rect">
            <a:avLst/>
          </a:prstGeom>
        </p:spPr>
      </p:pic>
      <p:pic>
        <p:nvPicPr>
          <p:cNvPr id="4" name="Picture 3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F158B9B8-CC60-9FA1-D7F2-09D958152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3008304"/>
            <a:ext cx="4342311" cy="3849696"/>
          </a:xfrm>
          <a:prstGeom prst="rect">
            <a:avLst/>
          </a:prstGeom>
        </p:spPr>
      </p:pic>
      <p:pic>
        <p:nvPicPr>
          <p:cNvPr id="6" name="Picture 5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E59AA4B8-E838-523F-8090-198622A7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93" y="133878"/>
            <a:ext cx="2712697" cy="26289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338940-B505-CEEF-0C00-452CF1AD9271}"/>
              </a:ext>
            </a:extLst>
          </p:cNvPr>
          <p:cNvSpPr/>
          <p:nvPr/>
        </p:nvSpPr>
        <p:spPr>
          <a:xfrm>
            <a:off x="3447505" y="1014548"/>
            <a:ext cx="2480855" cy="23687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7F360F-031B-CC4C-D622-EFF8DB78353D}"/>
              </a:ext>
            </a:extLst>
          </p:cNvPr>
          <p:cNvSpPr/>
          <p:nvPr/>
        </p:nvSpPr>
        <p:spPr>
          <a:xfrm rot="19804528">
            <a:off x="544717" y="2665917"/>
            <a:ext cx="3620847" cy="18666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0F4D2A17-9822-7EEB-5C96-BFBF2BBE1993}"/>
              </a:ext>
            </a:extLst>
          </p:cNvPr>
          <p:cNvSpPr/>
          <p:nvPr/>
        </p:nvSpPr>
        <p:spPr>
          <a:xfrm rot="4663237" flipH="1">
            <a:off x="6831959" y="875270"/>
            <a:ext cx="242543" cy="210381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07752B54-4335-0FE1-74D4-097B016C5C58}"/>
              </a:ext>
            </a:extLst>
          </p:cNvPr>
          <p:cNvSpPr/>
          <p:nvPr/>
        </p:nvSpPr>
        <p:spPr>
          <a:xfrm rot="17483117" flipH="1">
            <a:off x="5256089" y="2701241"/>
            <a:ext cx="230351" cy="401608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3A5272-BCE7-B5C6-3237-DDD0C9B5F516}"/>
              </a:ext>
            </a:extLst>
          </p:cNvPr>
          <p:cNvSpPr txBox="1"/>
          <p:nvPr/>
        </p:nvSpPr>
        <p:spPr>
          <a:xfrm>
            <a:off x="7976325" y="594910"/>
            <a:ext cx="2625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Burner Box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B39B1-EF12-D807-6D7F-435A5EB98EE6}"/>
              </a:ext>
            </a:extLst>
          </p:cNvPr>
          <p:cNvSpPr txBox="1"/>
          <p:nvPr/>
        </p:nvSpPr>
        <p:spPr>
          <a:xfrm rot="19154681">
            <a:off x="7599163" y="3825825"/>
            <a:ext cx="43196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Heat Exchanger Package (Core/Extension Package)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84EB4EB2-E0C4-F436-61B9-F88516212723}"/>
              </a:ext>
            </a:extLst>
          </p:cNvPr>
          <p:cNvSpPr/>
          <p:nvPr/>
        </p:nvSpPr>
        <p:spPr>
          <a:xfrm>
            <a:off x="8488680" y="2621280"/>
            <a:ext cx="1021080" cy="947201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05E1B6-6FF1-CA00-056C-15B80941E14D}"/>
              </a:ext>
            </a:extLst>
          </p:cNvPr>
          <p:cNvSpPr/>
          <p:nvPr/>
        </p:nvSpPr>
        <p:spPr>
          <a:xfrm>
            <a:off x="7958545" y="191588"/>
            <a:ext cx="2480855" cy="23687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B4E076-3D67-0BFF-F7F9-8241AAE9CFDE}"/>
              </a:ext>
            </a:extLst>
          </p:cNvPr>
          <p:cNvSpPr txBox="1"/>
          <p:nvPr/>
        </p:nvSpPr>
        <p:spPr>
          <a:xfrm>
            <a:off x="1640839" y="4679231"/>
            <a:ext cx="35396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Swirler Package (Select models/rates)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9263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9" grpId="0" animBg="1"/>
      <p:bldP spid="20" grpId="0"/>
      <p:bldP spid="21" grpId="0"/>
      <p:bldP spid="17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36CACA4-AD2E-B2C7-466D-01D6576B4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37" y="1617617"/>
            <a:ext cx="7025063" cy="4539343"/>
          </a:xfrm>
          <a:prstGeom prst="rect">
            <a:avLst/>
          </a:prstGeom>
        </p:spPr>
      </p:pic>
      <p:pic>
        <p:nvPicPr>
          <p:cNvPr id="2" name="Picture 1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F1388286-A51B-DF85-5EC0-BAE4AD684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" y="1790700"/>
            <a:ext cx="4125788" cy="399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6CE7C-7679-D970-5592-6A538DBAB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1" b="37675"/>
          <a:stretch/>
        </p:blipFill>
        <p:spPr>
          <a:xfrm>
            <a:off x="5810794" y="2116183"/>
            <a:ext cx="2715986" cy="65314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B184A58-8501-540E-2867-F14020EC275B}"/>
              </a:ext>
            </a:extLst>
          </p:cNvPr>
          <p:cNvSpPr/>
          <p:nvPr/>
        </p:nvSpPr>
        <p:spPr>
          <a:xfrm>
            <a:off x="5597576" y="2071142"/>
            <a:ext cx="3093372" cy="8500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E18EAC44-37C1-6AAE-C9B5-994798D75502}"/>
              </a:ext>
            </a:extLst>
          </p:cNvPr>
          <p:cNvSpPr/>
          <p:nvPr/>
        </p:nvSpPr>
        <p:spPr>
          <a:xfrm rot="20561232" flipH="1">
            <a:off x="6822894" y="5121837"/>
            <a:ext cx="258600" cy="9642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Up-Down 24">
            <a:extLst>
              <a:ext uri="{FF2B5EF4-FFF2-40B4-BE49-F238E27FC236}">
                <a16:creationId xmlns:a16="http://schemas.microsoft.com/office/drawing/2014/main" id="{EED9C914-E990-E7AE-0E27-D26306A66FD0}"/>
              </a:ext>
            </a:extLst>
          </p:cNvPr>
          <p:cNvSpPr/>
          <p:nvPr/>
        </p:nvSpPr>
        <p:spPr>
          <a:xfrm rot="2048231" flipH="1">
            <a:off x="7642214" y="1014160"/>
            <a:ext cx="265574" cy="112373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44E264-5DE4-F552-0C51-B4813E5BF0A7}"/>
              </a:ext>
            </a:extLst>
          </p:cNvPr>
          <p:cNvSpPr txBox="1"/>
          <p:nvPr/>
        </p:nvSpPr>
        <p:spPr>
          <a:xfrm>
            <a:off x="7559040" y="581109"/>
            <a:ext cx="37348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Turbulator included w/select models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29FCF-657E-5538-26E7-1ADF5B6BCFD5}"/>
              </a:ext>
            </a:extLst>
          </p:cNvPr>
          <p:cNvSpPr txBox="1"/>
          <p:nvPr/>
        </p:nvSpPr>
        <p:spPr>
          <a:xfrm>
            <a:off x="4971690" y="5940988"/>
            <a:ext cx="37348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SS gas line N/A w/ Canadian burners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B45C233C-6E6E-6C8C-EEF8-4EA0C0A52917}"/>
              </a:ext>
            </a:extLst>
          </p:cNvPr>
          <p:cNvSpPr/>
          <p:nvPr/>
        </p:nvSpPr>
        <p:spPr>
          <a:xfrm>
            <a:off x="4213860" y="3683000"/>
            <a:ext cx="1219200" cy="6858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38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B4801A6-E09B-57AB-F8D9-98CEE0532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10566" r="15045" b="12201"/>
          <a:stretch/>
        </p:blipFill>
        <p:spPr>
          <a:xfrm flipH="1">
            <a:off x="7223759" y="5102102"/>
            <a:ext cx="1074718" cy="1235725"/>
          </a:xfrm>
          <a:prstGeom prst="rect">
            <a:avLst/>
          </a:prstGeom>
        </p:spPr>
      </p:pic>
      <p:pic>
        <p:nvPicPr>
          <p:cNvPr id="2" name="Picture 1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07D77E9A-124C-437E-1392-BF4DD5CDD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42470"/>
            <a:ext cx="4817408" cy="4270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7A7FF-623E-C5B7-8BE8-CDB0AEEE3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27" y="3139686"/>
            <a:ext cx="2099573" cy="1112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A393-5C37-6824-53A0-AD64488D0B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8302" r="5534" b="7170"/>
          <a:stretch/>
        </p:blipFill>
        <p:spPr>
          <a:xfrm>
            <a:off x="8386025" y="1657708"/>
            <a:ext cx="3381555" cy="2459313"/>
          </a:xfrm>
          <a:prstGeom prst="rect">
            <a:avLst/>
          </a:prstGeom>
        </p:spPr>
      </p:pic>
      <p:pic>
        <p:nvPicPr>
          <p:cNvPr id="14" name="Picture 13" descr="A picture containing hanger&#10;&#10;Description automatically generated">
            <a:extLst>
              <a:ext uri="{FF2B5EF4-FFF2-40B4-BE49-F238E27FC236}">
                <a16:creationId xmlns:a16="http://schemas.microsoft.com/office/drawing/2014/main" id="{9A8A80C1-ACB3-5559-79BD-6F5AC0352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22" y="4175760"/>
            <a:ext cx="2862174" cy="1493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36C2AB-2073-8914-1F83-52E1608D7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12717" r="24364" b="20231"/>
          <a:stretch/>
        </p:blipFill>
        <p:spPr>
          <a:xfrm>
            <a:off x="8454555" y="4160520"/>
            <a:ext cx="452663" cy="583433"/>
          </a:xfrm>
          <a:prstGeom prst="rect">
            <a:avLst/>
          </a:prstGeom>
        </p:spPr>
      </p:pic>
      <p:pic>
        <p:nvPicPr>
          <p:cNvPr id="18" name="Picture 17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17674B26-5D35-0E48-5B83-37A8E28C7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5" b="24780"/>
          <a:stretch/>
        </p:blipFill>
        <p:spPr>
          <a:xfrm>
            <a:off x="5502216" y="3459479"/>
            <a:ext cx="1613688" cy="655031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8FF7CC2-CAA8-3F12-E660-5AEC258260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" b="7925"/>
          <a:stretch/>
        </p:blipFill>
        <p:spPr>
          <a:xfrm rot="7567244">
            <a:off x="5601980" y="1338627"/>
            <a:ext cx="3059653" cy="1564935"/>
          </a:xfrm>
          <a:prstGeom prst="rect">
            <a:avLst/>
          </a:prstGeom>
        </p:spPr>
      </p:pic>
      <p:pic>
        <p:nvPicPr>
          <p:cNvPr id="24" name="Picture 23" descr="A stack of books&#10;&#10;Description automatically generated">
            <a:extLst>
              <a:ext uri="{FF2B5EF4-FFF2-40B4-BE49-F238E27FC236}">
                <a16:creationId xmlns:a16="http://schemas.microsoft.com/office/drawing/2014/main" id="{B50BA30D-A8EC-88B6-F06C-6132080FD5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24132" r="16934" b="20341"/>
          <a:stretch/>
        </p:blipFill>
        <p:spPr>
          <a:xfrm>
            <a:off x="9585960" y="938772"/>
            <a:ext cx="1562714" cy="5927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C78D2C-5BD8-6AE9-7879-4BD9330CEC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26" y="4534889"/>
            <a:ext cx="1053879" cy="9313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253FDD-588C-C3F2-E372-830E01C6F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00" y="3617001"/>
            <a:ext cx="1449980" cy="405055"/>
          </a:xfrm>
          <a:prstGeom prst="rect">
            <a:avLst/>
          </a:prstGeom>
        </p:spPr>
      </p:pic>
      <p:pic>
        <p:nvPicPr>
          <p:cNvPr id="4" name="Picture 3" descr="A sword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4FB760-98D8-C71A-8FDB-98E802D74E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18114" b="11949"/>
          <a:stretch/>
        </p:blipFill>
        <p:spPr>
          <a:xfrm>
            <a:off x="5151692" y="853440"/>
            <a:ext cx="3711784" cy="1793475"/>
          </a:xfrm>
          <a:prstGeom prst="rect">
            <a:avLst/>
          </a:prstGeom>
        </p:spPr>
      </p:pic>
      <p:sp>
        <p:nvSpPr>
          <p:cNvPr id="17" name="Equals 16">
            <a:extLst>
              <a:ext uri="{FF2B5EF4-FFF2-40B4-BE49-F238E27FC236}">
                <a16:creationId xmlns:a16="http://schemas.microsoft.com/office/drawing/2014/main" id="{B496614A-0C0F-0058-4D45-1963228F3FE5}"/>
              </a:ext>
            </a:extLst>
          </p:cNvPr>
          <p:cNvSpPr/>
          <p:nvPr/>
        </p:nvSpPr>
        <p:spPr>
          <a:xfrm>
            <a:off x="3807460" y="2966720"/>
            <a:ext cx="1219200" cy="6858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C1CF4A-DDDF-27ED-C1DA-A25111152B7A}"/>
              </a:ext>
            </a:extLst>
          </p:cNvPr>
          <p:cNvSpPr txBox="1"/>
          <p:nvPr/>
        </p:nvSpPr>
        <p:spPr>
          <a:xfrm rot="20506159">
            <a:off x="4380893" y="998406"/>
            <a:ext cx="56105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Core Packages Only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34F5BF-3ED2-D335-FD40-93EA0C5E217F}"/>
              </a:ext>
            </a:extLst>
          </p:cNvPr>
          <p:cNvSpPr/>
          <p:nvPr/>
        </p:nvSpPr>
        <p:spPr>
          <a:xfrm>
            <a:off x="4846320" y="1722120"/>
            <a:ext cx="1051560" cy="9448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5189AD-E739-207C-78F4-B27A4BD0BAD8}"/>
              </a:ext>
            </a:extLst>
          </p:cNvPr>
          <p:cNvSpPr txBox="1"/>
          <p:nvPr/>
        </p:nvSpPr>
        <p:spPr>
          <a:xfrm>
            <a:off x="-121920" y="1286152"/>
            <a:ext cx="3616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“Core” &amp; “Extension”</a:t>
            </a:r>
          </a:p>
          <a:p>
            <a:pPr algn="ctr"/>
            <a:r>
              <a:rPr lang="en-US" sz="16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Heat Exchanger Packages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07619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9C8500-D20A-F5F9-718F-B2B287909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8762"/>
            <a:ext cx="11430000" cy="3800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CA69E-85EC-22ED-662B-D19A191A4AD1}"/>
              </a:ext>
            </a:extLst>
          </p:cNvPr>
          <p:cNvSpPr txBox="1"/>
          <p:nvPr/>
        </p:nvSpPr>
        <p:spPr>
          <a:xfrm>
            <a:off x="3621945" y="164718"/>
            <a:ext cx="4900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“Core” &amp; “Extension” Packages</a:t>
            </a:r>
          </a:p>
          <a:p>
            <a:pPr algn="ctr"/>
            <a:r>
              <a:rPr lang="en-US" sz="20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Also known as “BOX 2’s”</a:t>
            </a: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8962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EC95E-C36D-FF4A-3F9D-4E07B993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64" y="1706765"/>
            <a:ext cx="12218464" cy="3397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196E6-FAB4-DC57-0D36-0DCE9268616E}"/>
              </a:ext>
            </a:extLst>
          </p:cNvPr>
          <p:cNvSpPr txBox="1"/>
          <p:nvPr/>
        </p:nvSpPr>
        <p:spPr>
          <a:xfrm>
            <a:off x="3828978" y="164718"/>
            <a:ext cx="4900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Length: Box 2 Combinations</a:t>
            </a:r>
            <a:endParaRPr lang="en-US" sz="2000" b="1" spc="-20" dirty="0">
              <a:solidFill>
                <a:srgbClr val="C00000"/>
              </a:solidFill>
              <a:latin typeface="Helvetica Neue"/>
              <a:cs typeface="Helvetica Neue"/>
            </a:endParaRP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4440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C60C745D-395D-FD2F-53FF-5249512EB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4"/>
          <a:stretch/>
        </p:blipFill>
        <p:spPr>
          <a:xfrm>
            <a:off x="1373990" y="-30480"/>
            <a:ext cx="9517529" cy="6907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C8BB94-504C-9451-A490-FC9A49A11D44}"/>
              </a:ext>
            </a:extLst>
          </p:cNvPr>
          <p:cNvSpPr txBox="1"/>
          <p:nvPr/>
        </p:nvSpPr>
        <p:spPr>
          <a:xfrm>
            <a:off x="7486579" y="992855"/>
            <a:ext cx="31411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20" dirty="0">
                <a:solidFill>
                  <a:srgbClr val="C00000"/>
                </a:solidFill>
                <a:latin typeface="Helvetica Neue"/>
                <a:cs typeface="Helvetica Neue"/>
              </a:rPr>
              <a:t>How to price a “Unitary Heater”</a:t>
            </a:r>
            <a:endParaRPr lang="en-US" sz="2000" b="1" spc="-20" dirty="0">
              <a:solidFill>
                <a:srgbClr val="C00000"/>
              </a:solidFill>
              <a:latin typeface="Helvetica Neue"/>
              <a:cs typeface="Helvetica Neue"/>
            </a:endParaRPr>
          </a:p>
          <a:p>
            <a:pPr algn="ctr"/>
            <a:endParaRPr lang="en-US" sz="2800" spc="-20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6133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6F26AE43D8C419EB91A8CC68B2033" ma:contentTypeVersion="18" ma:contentTypeDescription="Create a new document." ma:contentTypeScope="" ma:versionID="49ed2703e4ef6f183f0b56ad297b5421">
  <xsd:schema xmlns:xsd="http://www.w3.org/2001/XMLSchema" xmlns:xs="http://www.w3.org/2001/XMLSchema" xmlns:p="http://schemas.microsoft.com/office/2006/metadata/properties" xmlns:ns2="405a18c2-b15a-4a3c-af86-1265d120af9d" xmlns:ns3="a5426a41-3835-434a-8668-a8cff39bc9b0" targetNamespace="http://schemas.microsoft.com/office/2006/metadata/properties" ma:root="true" ma:fieldsID="5ab05c2007473bd7615dfda6d1f8972c" ns2:_="" ns3:_="">
    <xsd:import namespace="405a18c2-b15a-4a3c-af86-1265d120af9d"/>
    <xsd:import namespace="a5426a41-3835-434a-8668-a8cff39bc9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5a18c2-b15a-4a3c-af86-1265d120af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d7c1b6-22aa-4c88-807e-90de76e2ee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26a41-3835-434a-8668-a8cff39bc9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861b00-b5a1-477a-a2b5-b770648806c0}" ma:internalName="TaxCatchAll" ma:showField="CatchAllData" ma:web="a5426a41-3835-434a-8668-a8cff39bc9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A97A49-7AC8-4A94-999A-A167A750C1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CE34FA-E9EC-4751-B206-6BECCE217309}"/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1074</TotalTime>
  <Words>178</Words>
  <Application>Microsoft Office PowerPoint</Application>
  <PresentationFormat>Widescreen</PresentationFormat>
  <Paragraphs>31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Schindler</dc:creator>
  <cp:lastModifiedBy>Dan Schindler</cp:lastModifiedBy>
  <cp:revision>21</cp:revision>
  <dcterms:created xsi:type="dcterms:W3CDTF">2022-08-04T14:50:07Z</dcterms:created>
  <dcterms:modified xsi:type="dcterms:W3CDTF">2023-10-18T12:53:37Z</dcterms:modified>
</cp:coreProperties>
</file>