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14" r:id="rId5"/>
    <p:sldMasterId id="2147483829" r:id="rId6"/>
  </p:sldMasterIdLst>
  <p:notesMasterIdLst>
    <p:notesMasterId r:id="rId36"/>
  </p:notesMasterIdLst>
  <p:sldIdLst>
    <p:sldId id="748" r:id="rId7"/>
    <p:sldId id="743" r:id="rId8"/>
    <p:sldId id="347" r:id="rId9"/>
    <p:sldId id="355" r:id="rId10"/>
    <p:sldId id="471" r:id="rId11"/>
    <p:sldId id="357" r:id="rId12"/>
    <p:sldId id="468" r:id="rId13"/>
    <p:sldId id="436" r:id="rId14"/>
    <p:sldId id="437" r:id="rId15"/>
    <p:sldId id="470" r:id="rId16"/>
    <p:sldId id="744" r:id="rId17"/>
    <p:sldId id="318" r:id="rId18"/>
    <p:sldId id="337" r:id="rId19"/>
    <p:sldId id="446" r:id="rId20"/>
    <p:sldId id="445" r:id="rId21"/>
    <p:sldId id="450" r:id="rId22"/>
    <p:sldId id="449" r:id="rId23"/>
    <p:sldId id="458" r:id="rId24"/>
    <p:sldId id="467" r:id="rId25"/>
    <p:sldId id="456" r:id="rId26"/>
    <p:sldId id="314" r:id="rId27"/>
    <p:sldId id="358" r:id="rId28"/>
    <p:sldId id="746" r:id="rId29"/>
    <p:sldId id="315" r:id="rId30"/>
    <p:sldId id="349" r:id="rId31"/>
    <p:sldId id="354" r:id="rId32"/>
    <p:sldId id="352" r:id="rId33"/>
    <p:sldId id="316" r:id="rId34"/>
    <p:sldId id="463" r:id="rId35"/>
  </p:sldIdLst>
  <p:sldSz cx="12192000" cy="6858000"/>
  <p:notesSz cx="70104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ithem Ben Jaballah" initials="hBJ"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FF99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34" autoAdjust="0"/>
    <p:restoredTop sz="81551" autoAdjust="0"/>
  </p:normalViewPr>
  <p:slideViewPr>
    <p:cSldViewPr snapToGrid="0">
      <p:cViewPr varScale="1">
        <p:scale>
          <a:sx n="91" d="100"/>
          <a:sy n="91" d="100"/>
        </p:scale>
        <p:origin x="876" y="96"/>
      </p:cViewPr>
      <p:guideLst>
        <p:guide orient="horz" pos="2160"/>
        <p:guide pos="3840"/>
      </p:guideLst>
    </p:cSldViewPr>
  </p:slideViewPr>
  <p:outlineViewPr>
    <p:cViewPr>
      <p:scale>
        <a:sx n="33" d="100"/>
        <a:sy n="33" d="100"/>
      </p:scale>
      <p:origin x="0" y="-9276"/>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Schindler" userId="850bb92b-df75-49eb-938f-af88b732f12f" providerId="ADAL" clId="{3E1E2470-17AE-45F2-9163-77DF07F3FD45}"/>
    <pc:docChg chg="custSel addSld delSld modSld">
      <pc:chgData name="Dan Schindler" userId="850bb92b-df75-49eb-938f-af88b732f12f" providerId="ADAL" clId="{3E1E2470-17AE-45F2-9163-77DF07F3FD45}" dt="2024-06-18T16:02:25.498" v="7" actId="47"/>
      <pc:docMkLst>
        <pc:docMk/>
      </pc:docMkLst>
      <pc:sldChg chg="del">
        <pc:chgData name="Dan Schindler" userId="850bb92b-df75-49eb-938f-af88b732f12f" providerId="ADAL" clId="{3E1E2470-17AE-45F2-9163-77DF07F3FD45}" dt="2024-06-18T16:02:24.678" v="6" actId="47"/>
        <pc:sldMkLst>
          <pc:docMk/>
          <pc:sldMk cId="932829542" sldId="336"/>
        </pc:sldMkLst>
      </pc:sldChg>
      <pc:sldChg chg="modSp mod">
        <pc:chgData name="Dan Schindler" userId="850bb92b-df75-49eb-938f-af88b732f12f" providerId="ADAL" clId="{3E1E2470-17AE-45F2-9163-77DF07F3FD45}" dt="2024-06-18T15:03:14.677" v="0" actId="14100"/>
        <pc:sldMkLst>
          <pc:docMk/>
          <pc:sldMk cId="2391508848" sldId="358"/>
        </pc:sldMkLst>
        <pc:picChg chg="mod">
          <ac:chgData name="Dan Schindler" userId="850bb92b-df75-49eb-938f-af88b732f12f" providerId="ADAL" clId="{3E1E2470-17AE-45F2-9163-77DF07F3FD45}" dt="2024-06-18T15:03:14.677" v="0" actId="14100"/>
          <ac:picMkLst>
            <pc:docMk/>
            <pc:sldMk cId="2391508848" sldId="358"/>
            <ac:picMk id="14" creationId="{ED76D535-93EA-F8E7-3DC7-917D4BBEC3D8}"/>
          </ac:picMkLst>
        </pc:picChg>
      </pc:sldChg>
      <pc:sldChg chg="modSp mod">
        <pc:chgData name="Dan Schindler" userId="850bb92b-df75-49eb-938f-af88b732f12f" providerId="ADAL" clId="{3E1E2470-17AE-45F2-9163-77DF07F3FD45}" dt="2024-06-18T15:03:56.714" v="3" actId="27636"/>
        <pc:sldMkLst>
          <pc:docMk/>
          <pc:sldMk cId="1802937290" sldId="463"/>
        </pc:sldMkLst>
        <pc:spChg chg="mod">
          <ac:chgData name="Dan Schindler" userId="850bb92b-df75-49eb-938f-af88b732f12f" providerId="ADAL" clId="{3E1E2470-17AE-45F2-9163-77DF07F3FD45}" dt="2024-06-18T15:03:56.714" v="3" actId="27636"/>
          <ac:spMkLst>
            <pc:docMk/>
            <pc:sldMk cId="1802937290" sldId="463"/>
            <ac:spMk id="2" creationId="{00000000-0000-0000-0000-000000000000}"/>
          </ac:spMkLst>
        </pc:spChg>
      </pc:sldChg>
      <pc:sldChg chg="add del setBg">
        <pc:chgData name="Dan Schindler" userId="850bb92b-df75-49eb-938f-af88b732f12f" providerId="ADAL" clId="{3E1E2470-17AE-45F2-9163-77DF07F3FD45}" dt="2024-06-18T16:02:25.498" v="7" actId="47"/>
        <pc:sldMkLst>
          <pc:docMk/>
          <pc:sldMk cId="745900512" sldId="747"/>
        </pc:sldMkLst>
      </pc:sldChg>
      <pc:sldChg chg="add">
        <pc:chgData name="Dan Schindler" userId="850bb92b-df75-49eb-938f-af88b732f12f" providerId="ADAL" clId="{3E1E2470-17AE-45F2-9163-77DF07F3FD45}" dt="2024-06-18T16:02:21.319" v="5"/>
        <pc:sldMkLst>
          <pc:docMk/>
          <pc:sldMk cId="854264316" sldId="748"/>
        </pc:sldMkLst>
      </pc:sldChg>
    </pc:docChg>
  </pc:docChgLst>
  <pc:docChgLst>
    <pc:chgData name="Dan Schindler" userId="850bb92b-df75-49eb-938f-af88b732f12f" providerId="ADAL" clId="{284A6A29-4F03-403C-B260-8B00672ABB58}"/>
    <pc:docChg chg="modSld">
      <pc:chgData name="Dan Schindler" userId="850bb92b-df75-49eb-938f-af88b732f12f" providerId="ADAL" clId="{284A6A29-4F03-403C-B260-8B00672ABB58}" dt="2024-07-03T15:38:21.211" v="0" actId="20577"/>
      <pc:docMkLst>
        <pc:docMk/>
      </pc:docMkLst>
      <pc:sldChg chg="modNotesTx">
        <pc:chgData name="Dan Schindler" userId="850bb92b-df75-49eb-938f-af88b732f12f" providerId="ADAL" clId="{284A6A29-4F03-403C-B260-8B00672ABB58}" dt="2024-07-03T15:38:21.211" v="0" actId="20577"/>
        <pc:sldMkLst>
          <pc:docMk/>
          <pc:sldMk cId="854264316" sldId="7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70258"/>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70939" y="3"/>
            <a:ext cx="3037840" cy="470258"/>
          </a:xfrm>
          <a:prstGeom prst="rect">
            <a:avLst/>
          </a:prstGeom>
        </p:spPr>
        <p:txBody>
          <a:bodyPr vert="horz" lIns="92930" tIns="46465" rIns="92930" bIns="46465" rtlCol="0"/>
          <a:lstStyle>
            <a:lvl1pPr algn="r">
              <a:defRPr sz="1200"/>
            </a:lvl1pPr>
          </a:lstStyle>
          <a:p>
            <a:fld id="{6B70DF96-F2E5-48D5-902A-63F1A34E9F9F}" type="datetimeFigureOut">
              <a:rPr lang="en-US" smtClean="0"/>
              <a:t>9/23/2024</a:t>
            </a:fld>
            <a:endParaRPr lang="en-US" dirty="0"/>
          </a:p>
        </p:txBody>
      </p:sp>
      <p:sp>
        <p:nvSpPr>
          <p:cNvPr id="4" name="Slide Image Placeholder 3"/>
          <p:cNvSpPr>
            <a:spLocks noGrp="1" noRot="1" noChangeAspect="1"/>
          </p:cNvSpPr>
          <p:nvPr>
            <p:ph type="sldImg" idx="2"/>
          </p:nvPr>
        </p:nvSpPr>
        <p:spPr>
          <a:xfrm>
            <a:off x="695325" y="1171575"/>
            <a:ext cx="5619750" cy="3162300"/>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1040" y="4510566"/>
            <a:ext cx="5608320" cy="3690461"/>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5"/>
            <a:ext cx="3037840" cy="470257"/>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902345"/>
            <a:ext cx="3037840" cy="470257"/>
          </a:xfrm>
          <a:prstGeom prst="rect">
            <a:avLst/>
          </a:prstGeom>
        </p:spPr>
        <p:txBody>
          <a:bodyPr vert="horz" lIns="92930" tIns="46465" rIns="92930" bIns="46465" rtlCol="0" anchor="b"/>
          <a:lstStyle>
            <a:lvl1pPr algn="r">
              <a:defRPr sz="1200"/>
            </a:lvl1pPr>
          </a:lstStyle>
          <a:p>
            <a:fld id="{1B3727B4-39DC-4F4D-8D09-F9552ECAB6A3}" type="slidenum">
              <a:rPr lang="en-US" smtClean="0"/>
              <a:t>‹#›</a:t>
            </a:fld>
            <a:endParaRPr lang="en-US" dirty="0"/>
          </a:p>
        </p:txBody>
      </p:sp>
    </p:spTree>
    <p:extLst>
      <p:ext uri="{BB962C8B-B14F-4D97-AF65-F5344CB8AC3E}">
        <p14:creationId xmlns:p14="http://schemas.microsoft.com/office/powerpoint/2010/main" val="30952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this is Dan Schindler</a:t>
            </a:r>
            <a:r>
              <a:rPr lang="en-US"/>
              <a:t>, In </a:t>
            </a:r>
            <a:r>
              <a:rPr lang="en-US" dirty="0"/>
              <a:t>this video I will cover our full product offering and explain unique features of each product. Understanding the differences in each product we offer will help find the best infrared heating solution for your customer.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97D92-58F3-4618-8088-8FA22C71FD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94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02194-3F4D-4BD6-BCA5-3784E44844B8}"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171450" indent="-171450">
              <a:buFontTx/>
              <a:buChar char="-"/>
            </a:pPr>
            <a:r>
              <a:rPr lang="en-US" altLang="en-US" sz="1000" dirty="0">
                <a:latin typeface="Arial Narrow" panose="020B0606020202030204" pitchFamily="34" charset="0"/>
              </a:rPr>
              <a:t>Here we see a visual of an operating CORAYVAC system with 2 burners in series of each other. A vacuum pump is installed at the beginning of the system and pulls the products of combustion through the heat exchanger.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000" dirty="0">
                <a:latin typeface="Arial" panose="020B0604020202020204" pitchFamily="34" charset="0"/>
              </a:rPr>
              <a:t>The burners in-series design of a CORAYVAC system allows for lower tube temperatures and even, comfortable heat patterns. </a:t>
            </a:r>
            <a:r>
              <a:rPr lang="en-US" altLang="en-US" sz="1000" dirty="0">
                <a:solidFill>
                  <a:schemeClr val="bg1"/>
                </a:solidFill>
                <a:latin typeface="Arial" panose="020B0604020202020204" pitchFamily="34" charset="0"/>
              </a:rPr>
              <a:t>And lower clearances to combustibles, compared to unitary heater which will free up valuable work space located directly underneath the radiant tubes. </a:t>
            </a:r>
            <a:r>
              <a:rPr lang="en-US" altLang="en-US" sz="1000" b="1" dirty="0">
                <a:solidFill>
                  <a:schemeClr val="bg1"/>
                </a:solidFill>
                <a:latin typeface="Arial" panose="020B0604020202020204" pitchFamily="34" charset="0"/>
              </a:rPr>
              <a:t> </a:t>
            </a:r>
            <a:endParaRPr lang="en-US" altLang="en-US" sz="1000" dirty="0">
              <a:latin typeface="Arial" panose="020B0604020202020204" pitchFamily="34" charset="0"/>
            </a:endParaRPr>
          </a:p>
          <a:p>
            <a:pPr marL="171450" indent="-171450">
              <a:buFontTx/>
              <a:buChar char="-"/>
            </a:pPr>
            <a:endParaRPr lang="en-US" altLang="en-US" sz="1000" dirty="0">
              <a:latin typeface="Arial Narrow" panose="020B0606020202030204" pitchFamily="34" charset="0"/>
            </a:endParaRPr>
          </a:p>
        </p:txBody>
      </p:sp>
    </p:spTree>
    <p:extLst>
      <p:ext uri="{BB962C8B-B14F-4D97-AF65-F5344CB8AC3E}">
        <p14:creationId xmlns:p14="http://schemas.microsoft.com/office/powerpoint/2010/main" val="86752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FC5B2A13-2D81-41CC-9A9E-552C8026D512}" type="slidenum">
              <a:rPr lang="en-US" altLang="en-US" sz="1000" smtClean="0">
                <a:latin typeface="Times New Roman" panose="02020603050405020304" pitchFamily="18" charset="0"/>
              </a:rPr>
              <a:pPr/>
              <a:t>12</a:t>
            </a:fld>
            <a:endParaRPr lang="en-US" altLang="en-US" sz="1000" dirty="0">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695325" y="1171575"/>
            <a:ext cx="5619750" cy="3162300"/>
          </a:xfrm>
          <a:ln/>
        </p:spPr>
      </p:sp>
      <p:sp>
        <p:nvSpPr>
          <p:cNvPr id="15364" name="Rectangle 3"/>
          <p:cNvSpPr>
            <a:spLocks noGrp="1" noChangeArrowheads="1"/>
          </p:cNvSpPr>
          <p:nvPr>
            <p:ph type="body" idx="1"/>
          </p:nvPr>
        </p:nvSpPr>
        <p:spPr>
          <a:noFill/>
        </p:spPr>
        <p:txBody>
          <a:bodyPr/>
          <a:lstStyle/>
          <a:p>
            <a:pPr>
              <a:buFontTx/>
              <a:buChar char="-"/>
            </a:pPr>
            <a:r>
              <a:rPr lang="en-US" altLang="en-US" dirty="0"/>
              <a:t> According to NFPA 30A 7.6.6, surfaces of heating equipment can not exceed temperatures of 750° F in CNG/LNG vehicle maintenance repair</a:t>
            </a:r>
            <a:r>
              <a:rPr lang="en-US" altLang="en-US" baseline="0" dirty="0"/>
              <a:t> </a:t>
            </a:r>
            <a:r>
              <a:rPr lang="en-US" altLang="en-US" dirty="0"/>
              <a:t>facilities where major repairs</a:t>
            </a:r>
            <a:r>
              <a:rPr lang="en-US" altLang="en-US" baseline="0" dirty="0"/>
              <a:t> are performed. </a:t>
            </a:r>
            <a:endParaRPr lang="en-US" altLang="en-US" dirty="0"/>
          </a:p>
          <a:p>
            <a:pPr>
              <a:buFontTx/>
              <a:buChar char="-"/>
            </a:pPr>
            <a:r>
              <a:rPr lang="en-US" altLang="en-US" dirty="0"/>
              <a:t> The CORAYVAC Classic SF infrared heating system is very similar to a normal CORAYVAC system, but with different design requirements, can efficiently and effectively heat CNG vehicle maintenance repair facilities while maintaining a surface temperature under 750° F.</a:t>
            </a:r>
          </a:p>
          <a:p>
            <a:pPr>
              <a:buFontTx/>
              <a:buChar char="-"/>
            </a:pPr>
            <a:r>
              <a:rPr lang="en-US" altLang="en-US" baseline="0" dirty="0"/>
              <a:t> The CORAYVAC Classic SF system has been </a:t>
            </a:r>
            <a:r>
              <a:rPr lang="en-US" altLang="en-US" b="1" baseline="0" dirty="0"/>
              <a:t>approved by CSA to be in compliance with the 750° surface temperature requirement. </a:t>
            </a:r>
          </a:p>
          <a:p>
            <a:pPr>
              <a:buFontTx/>
              <a:buChar char="-"/>
            </a:pPr>
            <a:r>
              <a:rPr lang="en-US" altLang="en-US" dirty="0"/>
              <a:t>Like the original CORAYVAC system, CORAYVAC Classic SF is made up of cast iron combustion chambers and schedule 40 steel pipe that provides durability and longevity while maintaining system integrity.</a:t>
            </a:r>
          </a:p>
          <a:p>
            <a:pPr>
              <a:buFontTx/>
              <a:buChar char="-"/>
            </a:pPr>
            <a:r>
              <a:rPr lang="en-US" altLang="en-US" dirty="0"/>
              <a:t>All of the schedule 40 pipe is screwed or welded together for a tight fit to help eliminate leakage and to sustain tube temperatures.</a:t>
            </a:r>
          </a:p>
          <a:p>
            <a:pPr>
              <a:buFontTx/>
              <a:buChar char="-"/>
            </a:pPr>
            <a:r>
              <a:rPr lang="en-US" altLang="en-US" dirty="0"/>
              <a:t>The schedule 40 pipe is not offered by Roberts Gordon.</a:t>
            </a:r>
          </a:p>
          <a:p>
            <a:pPr>
              <a:buFontTx/>
              <a:buChar char="-"/>
            </a:pPr>
            <a:endParaRPr lang="en-US" altLang="en-US" dirty="0"/>
          </a:p>
        </p:txBody>
      </p:sp>
    </p:spTree>
    <p:extLst>
      <p:ext uri="{BB962C8B-B14F-4D97-AF65-F5344CB8AC3E}">
        <p14:creationId xmlns:p14="http://schemas.microsoft.com/office/powerpoint/2010/main" val="239889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Our 2 levels of unitary heaters consists of 8 different models with a broad range of dynamic features that are available in a number of different outputs, lengths, and configurations.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Understanding the features of each model will help you determine the best solution for your customer.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As mentioned earlier, Vantage is our premium unitary heater series that are built to provide long-lasting energy efficient comfort.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a:t>
            </a:r>
            <a:r>
              <a:rPr lang="en-US" baseline="0" dirty="0" err="1"/>
              <a:t>Gordonray</a:t>
            </a:r>
            <a:r>
              <a:rPr lang="en-US" baseline="0" dirty="0"/>
              <a:t> series will also offer energy efficient comfort at a fantastic value. </a:t>
            </a:r>
          </a:p>
        </p:txBody>
      </p:sp>
      <p:sp>
        <p:nvSpPr>
          <p:cNvPr id="4" name="Slide Number Placeholder 3"/>
          <p:cNvSpPr>
            <a:spLocks noGrp="1"/>
          </p:cNvSpPr>
          <p:nvPr>
            <p:ph type="sldNum" sz="quarter" idx="10"/>
          </p:nvPr>
        </p:nvSpPr>
        <p:spPr/>
        <p:txBody>
          <a:bodyPr/>
          <a:lstStyle/>
          <a:p>
            <a:fld id="{1B3727B4-39DC-4F4D-8D09-F9552ECAB6A3}" type="slidenum">
              <a:rPr lang="en-US" smtClean="0"/>
              <a:t>13</a:t>
            </a:fld>
            <a:endParaRPr lang="en-US" dirty="0"/>
          </a:p>
        </p:txBody>
      </p:sp>
    </p:spTree>
    <p:extLst>
      <p:ext uri="{BB962C8B-B14F-4D97-AF65-F5344CB8AC3E}">
        <p14:creationId xmlns:p14="http://schemas.microsoft.com/office/powerpoint/2010/main" val="4052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232326" marR="0" indent="-232326" algn="l" defTabSz="914400" rtl="0" eaLnBrk="1" fontAlgn="auto" latinLnBrk="0" hangingPunct="1">
              <a:lnSpc>
                <a:spcPct val="100000"/>
              </a:lnSpc>
              <a:spcBef>
                <a:spcPts val="0"/>
              </a:spcBef>
              <a:spcAft>
                <a:spcPts val="0"/>
              </a:spcAft>
              <a:buClrTx/>
              <a:buSzTx/>
              <a:buFontTx/>
              <a:buAutoNum type="arabicPeriod"/>
              <a:tabLst/>
              <a:defRPr/>
            </a:pPr>
            <a:r>
              <a:rPr lang="en-US" dirty="0"/>
              <a:t>The Vantage CTH2V series is a robust single-stage positive pressure burner that is built for long-lasting trouble-free operation with a number of features that include an external LED burner operation light, an </a:t>
            </a:r>
            <a:r>
              <a:rPr lang="en-US" baseline="0" dirty="0"/>
              <a:t>external thermostat connection with a 3</a:t>
            </a:r>
            <a:r>
              <a:rPr lang="en-US" baseline="30000" dirty="0"/>
              <a:t>rd</a:t>
            </a:r>
            <a:r>
              <a:rPr lang="en-US" baseline="0" dirty="0"/>
              <a:t> terminal that provides power to energize a low voltage thermostat, a flame viewer window, and direct spark ignition.  </a:t>
            </a:r>
            <a:endParaRPr lang="en-US" dirty="0"/>
          </a:p>
          <a:p>
            <a:pPr marL="232326" marR="0" indent="-232326" algn="l" defTabSz="914400" rtl="0" eaLnBrk="1" fontAlgn="auto" latinLnBrk="0" hangingPunct="1">
              <a:lnSpc>
                <a:spcPct val="100000"/>
              </a:lnSpc>
              <a:spcBef>
                <a:spcPts val="0"/>
              </a:spcBef>
              <a:spcAft>
                <a:spcPts val="0"/>
              </a:spcAft>
              <a:buClrTx/>
              <a:buSzTx/>
              <a:buFontTx/>
              <a:buAutoNum type="arabicPeriod"/>
              <a:tabLst/>
              <a:defRPr/>
            </a:pPr>
            <a:r>
              <a:rPr lang="en-US" baseline="0" dirty="0"/>
              <a:t>Used successfully for years in demanding environment such as poultry and swine barns, automotive repair shops, and manufacturing plants just to name a few.</a:t>
            </a:r>
          </a:p>
        </p:txBody>
      </p:sp>
      <p:sp>
        <p:nvSpPr>
          <p:cNvPr id="4" name="Slide Number Placeholder 3"/>
          <p:cNvSpPr>
            <a:spLocks noGrp="1"/>
          </p:cNvSpPr>
          <p:nvPr>
            <p:ph type="sldNum" sz="quarter" idx="10"/>
          </p:nvPr>
        </p:nvSpPr>
        <p:spPr/>
        <p:txBody>
          <a:bodyPr/>
          <a:lstStyle/>
          <a:p>
            <a:fld id="{1B3727B4-39DC-4F4D-8D09-F9552ECAB6A3}" type="slidenum">
              <a:rPr lang="en-US" smtClean="0"/>
              <a:t>14</a:t>
            </a:fld>
            <a:endParaRPr lang="en-US" dirty="0"/>
          </a:p>
        </p:txBody>
      </p:sp>
    </p:spTree>
    <p:extLst>
      <p:ext uri="{BB962C8B-B14F-4D97-AF65-F5344CB8AC3E}">
        <p14:creationId xmlns:p14="http://schemas.microsoft.com/office/powerpoint/2010/main" val="3087571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228600" indent="-228600">
              <a:buAutoNum type="arabicPeriod"/>
            </a:pPr>
            <a:r>
              <a:rPr lang="en-US" altLang="en-US" sz="1200" dirty="0">
                <a:solidFill>
                  <a:schemeClr val="bg1"/>
                </a:solidFill>
              </a:rPr>
              <a:t>The Vantage HEV is one of 2 heaters we manufacture that are approved for outdoor use. A step up from the CTH2V burner, this industrial grade heater features a spot welded enclosure with additional seals to keep out even more of the surrounding elements and stainless steel fasteners.</a:t>
            </a:r>
          </a:p>
          <a:p>
            <a:pPr marL="228600" indent="-228600">
              <a:buAutoNum type="arabicPeriod"/>
            </a:pPr>
            <a:r>
              <a:rPr lang="en-US" altLang="en-US" sz="1200" dirty="0">
                <a:solidFill>
                  <a:schemeClr val="bg1"/>
                </a:solidFill>
              </a:rPr>
              <a:t>Capable of withstanding up to a 40 MPH wind, the HEV is ideal for heating harsh or corrosive environments such as </a:t>
            </a:r>
            <a:r>
              <a:rPr lang="en-US" altLang="en-US" sz="1200" dirty="0">
                <a:latin typeface="Arial" panose="020B0604020202020204" pitchFamily="34" charset="0"/>
              </a:rPr>
              <a:t>car washes, outdoor patios, parking ramps, or heavy industrial applications.</a:t>
            </a:r>
            <a:endParaRPr lang="en-US" altLang="en-US" sz="1200" dirty="0">
              <a:solidFill>
                <a:schemeClr val="bg1"/>
              </a:solidFill>
            </a:endParaRPr>
          </a:p>
        </p:txBody>
      </p:sp>
      <p:sp>
        <p:nvSpPr>
          <p:cNvPr id="4" name="Slide Number Placeholder 3"/>
          <p:cNvSpPr>
            <a:spLocks noGrp="1"/>
          </p:cNvSpPr>
          <p:nvPr>
            <p:ph type="sldNum" sz="quarter" idx="10"/>
          </p:nvPr>
        </p:nvSpPr>
        <p:spPr/>
        <p:txBody>
          <a:bodyPr/>
          <a:lstStyle/>
          <a:p>
            <a:fld id="{1B3727B4-39DC-4F4D-8D09-F9552ECAB6A3}" type="slidenum">
              <a:rPr lang="en-US" smtClean="0"/>
              <a:t>15</a:t>
            </a:fld>
            <a:endParaRPr lang="en-US" dirty="0"/>
          </a:p>
        </p:txBody>
      </p:sp>
    </p:spTree>
    <p:extLst>
      <p:ext uri="{BB962C8B-B14F-4D97-AF65-F5344CB8AC3E}">
        <p14:creationId xmlns:p14="http://schemas.microsoft.com/office/powerpoint/2010/main" val="1890336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90500" indent="-190500">
              <a:buFontTx/>
              <a:buAutoNum type="arabicPeriod"/>
            </a:pPr>
            <a:r>
              <a:rPr lang="en-US" altLang="en-US" sz="1200" dirty="0">
                <a:latin typeface="Arial" panose="020B0604020202020204" pitchFamily="34" charset="0"/>
              </a:rPr>
              <a:t>The Vantage Modulating heater offers energy efficiency and durability in a single package.</a:t>
            </a:r>
          </a:p>
          <a:p>
            <a:pPr marL="190500" indent="-190500">
              <a:buFontTx/>
              <a:buAutoNum type="arabicPeriod"/>
            </a:pPr>
            <a:r>
              <a:rPr lang="en-US" altLang="en-US" sz="1200" dirty="0">
                <a:latin typeface="Arial" panose="020B0604020202020204" pitchFamily="34" charset="0"/>
              </a:rPr>
              <a:t>Equipped with a modulating gas valve and variable speed blower to operate at any input between 60% and 100% of the maximum firing rate. </a:t>
            </a:r>
          </a:p>
          <a:p>
            <a:pPr marL="190500" indent="-190500">
              <a:buFontTx/>
              <a:buAutoNum type="arabicPeriod"/>
            </a:pPr>
            <a:r>
              <a:rPr lang="en-US" altLang="en-US" sz="1200" dirty="0">
                <a:latin typeface="Arial" panose="020B0604020202020204" pitchFamily="34" charset="0"/>
              </a:rPr>
              <a:t>An advanced control board controls modulation by adjusting both fuel and combustion air to increase efficiency and optimize combustion through the full range of inputs and provide the right amount of heat and consistent comfort throughout the entire heating season, </a:t>
            </a:r>
            <a:r>
              <a:rPr lang="en-US" altLang="en-US" sz="1200" dirty="0" err="1">
                <a:latin typeface="Arial" panose="020B0604020202020204" pitchFamily="34" charset="0"/>
              </a:rPr>
              <a:t>moaking</a:t>
            </a:r>
            <a:r>
              <a:rPr lang="en-US" altLang="en-US" sz="1200" dirty="0">
                <a:latin typeface="Arial" panose="020B0604020202020204" pitchFamily="34" charset="0"/>
              </a:rPr>
              <a:t> the Vantage modulating heater an ideal choice for users who want the most energy efficient, high comfort unitary heater. </a:t>
            </a:r>
          </a:p>
          <a:p>
            <a:pPr marL="190500" indent="-190500">
              <a:buFontTx/>
              <a:buAutoNum type="arabicPeriod"/>
            </a:pPr>
            <a:r>
              <a:rPr lang="en-US" altLang="en-US" sz="1050" dirty="0">
                <a:solidFill>
                  <a:schemeClr val="bg1"/>
                </a:solidFill>
                <a:latin typeface="Arial" panose="020B0604020202020204" pitchFamily="34" charset="0"/>
              </a:rPr>
              <a:t>System information and ease of service provided by comprehensive on-board diagnostics for fault and system status.</a:t>
            </a:r>
          </a:p>
          <a:p>
            <a:pPr marL="190500" indent="-190500">
              <a:buFontTx/>
              <a:buAutoNum type="arabicPeriod"/>
            </a:pPr>
            <a:r>
              <a:rPr lang="en-US" altLang="en-US" sz="1200" dirty="0">
                <a:latin typeface="Arial" panose="020B0604020202020204" pitchFamily="34" charset="0"/>
              </a:rPr>
              <a:t>BTU’s: 80 (52 -80), 115 (75-115), 150 (100-150), 200 (130-200) </a:t>
            </a:r>
            <a:br>
              <a:rPr lang="en-US" altLang="en-US" sz="1200" dirty="0">
                <a:latin typeface="Arial" panose="020B0604020202020204" pitchFamily="34" charset="0"/>
              </a:rPr>
            </a:br>
            <a:r>
              <a:rPr lang="en-US" altLang="en-US" sz="1200" dirty="0">
                <a:latin typeface="Arial" panose="020B0604020202020204" pitchFamily="34" charset="0"/>
              </a:rPr>
              <a:t>Lengths: min 20’-50’</a:t>
            </a:r>
          </a:p>
          <a:p>
            <a:pPr marL="190500" indent="-190500"/>
            <a:endParaRPr lang="en-US" altLang="en-US" sz="1200"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B3727B4-39DC-4F4D-8D09-F9552ECAB6A3}" type="slidenum">
              <a:rPr lang="en-US" smtClean="0"/>
              <a:t>16</a:t>
            </a:fld>
            <a:endParaRPr lang="en-US" dirty="0"/>
          </a:p>
        </p:txBody>
      </p:sp>
    </p:spTree>
    <p:extLst>
      <p:ext uri="{BB962C8B-B14F-4D97-AF65-F5344CB8AC3E}">
        <p14:creationId xmlns:p14="http://schemas.microsoft.com/office/powerpoint/2010/main" val="322899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sz="1200" dirty="0">
                <a:latin typeface="Arial" panose="020B0604020202020204" pitchFamily="34" charset="0"/>
              </a:rPr>
              <a:t>The Vantage HEM incorporates the same modulating operating characteristics as the Vantage CTH3 heater. However, the Vantage HEM features an industrial-grade weather resistant enclosure making it ideal for harsh environment applications or for an outdoor patio. </a:t>
            </a:r>
          </a:p>
          <a:p>
            <a:pPr marL="171450" indent="-171450">
              <a:buFontTx/>
              <a:buChar char="-"/>
            </a:pPr>
            <a:r>
              <a:rPr lang="en-US" altLang="en-US" sz="1200" dirty="0">
                <a:latin typeface="Arial" panose="020B0604020202020204" pitchFamily="34" charset="0"/>
              </a:rPr>
              <a:t>Like the Vantage CTH3, the HEM can be controlled via a zone sensor or modulating thermostat that would automatically adjust the output according to the heat demand. Or users can control the output manually via a potentiometer. </a:t>
            </a:r>
          </a:p>
          <a:p>
            <a:pPr marL="171450" indent="-171450">
              <a:buFontTx/>
              <a:buChar char="-"/>
            </a:pPr>
            <a:r>
              <a:rPr lang="en-US" altLang="en-US" sz="1200" dirty="0">
                <a:latin typeface="Arial" panose="020B0604020202020204" pitchFamily="34" charset="0"/>
              </a:rPr>
              <a:t>Although it is not ideal to use a zone sensor or thermostat on a restaurant patio that is not enclosed because it is not possible to maintain space temperature if there is nothing to hold the heat in the space. However, using a potentiometer for such an application is an ideal solution. Controlling the output via a potentiometer dial allows users to manually adjust the heat output thus maintaining high comfort levels for patrons to extend your outdoor patio season!</a:t>
            </a:r>
          </a:p>
          <a:p>
            <a:pPr marL="171450" indent="-171450">
              <a:buFontTx/>
              <a:buChar char="-"/>
            </a:pPr>
            <a:r>
              <a:rPr lang="en-US" altLang="en-US" sz="1200" dirty="0">
                <a:latin typeface="Arial" panose="020B0604020202020204" pitchFamily="34" charset="0"/>
              </a:rPr>
              <a:t>The potentiometer control can be purchased directly from Roberts-Gordon or supplied by others. </a:t>
            </a:r>
          </a:p>
          <a:p>
            <a:pPr marL="190500" indent="-190500"/>
            <a:endParaRPr lang="en-US" altLang="en-US" sz="1200" dirty="0">
              <a:latin typeface="Arial" panose="020B0604020202020204" pitchFamily="34" charset="0"/>
            </a:endParaRPr>
          </a:p>
          <a:p>
            <a:pPr marL="190500" indent="-190500">
              <a:spcBef>
                <a:spcPct val="40000"/>
              </a:spcBef>
            </a:pPr>
            <a:r>
              <a:rPr lang="en-US" altLang="en-US" sz="1200" dirty="0">
                <a:latin typeface="Arial" panose="020B0604020202020204" pitchFamily="34" charset="0"/>
              </a:rPr>
              <a:t>BTU’s: 80 (52 -80), 115 (75-115), 150 (100-150), 200 (130-200) </a:t>
            </a:r>
            <a:br>
              <a:rPr lang="en-US" altLang="en-US" sz="1200" dirty="0">
                <a:latin typeface="Arial" panose="020B0604020202020204" pitchFamily="34" charset="0"/>
              </a:rPr>
            </a:br>
            <a:r>
              <a:rPr lang="en-US" altLang="en-US" sz="1200" dirty="0">
                <a:latin typeface="Arial" panose="020B0604020202020204" pitchFamily="34" charset="0"/>
              </a:rPr>
              <a:t>Lengths: min 20’-50’</a:t>
            </a:r>
          </a:p>
          <a:p>
            <a:endParaRPr lang="en-US" dirty="0"/>
          </a:p>
        </p:txBody>
      </p:sp>
      <p:sp>
        <p:nvSpPr>
          <p:cNvPr id="4" name="Slide Number Placeholder 3"/>
          <p:cNvSpPr>
            <a:spLocks noGrp="1"/>
          </p:cNvSpPr>
          <p:nvPr>
            <p:ph type="sldNum" sz="quarter" idx="5"/>
          </p:nvPr>
        </p:nvSpPr>
        <p:spPr/>
        <p:txBody>
          <a:bodyPr/>
          <a:lstStyle/>
          <a:p>
            <a:fld id="{1B3727B4-39DC-4F4D-8D09-F9552ECAB6A3}" type="slidenum">
              <a:rPr lang="en-US" smtClean="0"/>
              <a:t>17</a:t>
            </a:fld>
            <a:endParaRPr lang="en-US" dirty="0"/>
          </a:p>
        </p:txBody>
      </p:sp>
    </p:spTree>
    <p:extLst>
      <p:ext uri="{BB962C8B-B14F-4D97-AF65-F5344CB8AC3E}">
        <p14:creationId xmlns:p14="http://schemas.microsoft.com/office/powerpoint/2010/main" val="135690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final product under the Vantage series of heaters I the Vantage CTHN or negative pressure heater.</a:t>
            </a:r>
          </a:p>
          <a:p>
            <a:pPr marL="171450" indent="-171450">
              <a:buFontTx/>
              <a:buChar char="-"/>
            </a:pPr>
            <a:r>
              <a:rPr lang="en-US" dirty="0"/>
              <a:t>The combustion blower for Vantage CTHN heater is located on the end of the heat exchanger and pulls the flame down the tube.</a:t>
            </a:r>
          </a:p>
          <a:p>
            <a:pPr marL="171450" indent="-171450">
              <a:buFontTx/>
              <a:buChar char="-"/>
            </a:pPr>
            <a:r>
              <a:rPr lang="en-US" dirty="0"/>
              <a:t>Our only negative pressure unitary heater, the Vantage CTHN offers better flame performance and better heat distribution throughout the length of the heat exchanger. </a:t>
            </a:r>
          </a:p>
          <a:p>
            <a:pPr marL="171450" indent="-171450">
              <a:buFontTx/>
              <a:buChar char="-"/>
            </a:pPr>
            <a:r>
              <a:rPr lang="en-US" dirty="0"/>
              <a:t>This unique design allows the Vantage CTHN heater to be a stand-alone heater, or connect multiple CTHN heaters to a common manifold tube and operate all heaters simultaneously via a single vacuum pump. We call this the Vantage CTHN multiburner heating system.</a:t>
            </a:r>
          </a:p>
          <a:p>
            <a:pPr marL="171450" indent="-171450">
              <a:buFontTx/>
              <a:buChar char="-"/>
            </a:pPr>
            <a:r>
              <a:rPr lang="en-US" dirty="0"/>
              <a:t>The Vantage multiburner system can be custom designed and can combine up to 16 burners or up to 1.6 million BTU’s on a single vacuum pump, which of course would be only a single exhaust penetration.</a:t>
            </a:r>
          </a:p>
        </p:txBody>
      </p:sp>
      <p:sp>
        <p:nvSpPr>
          <p:cNvPr id="4" name="Slide Number Placeholder 3"/>
          <p:cNvSpPr>
            <a:spLocks noGrp="1"/>
          </p:cNvSpPr>
          <p:nvPr>
            <p:ph type="sldNum" sz="quarter" idx="5"/>
          </p:nvPr>
        </p:nvSpPr>
        <p:spPr/>
        <p:txBody>
          <a:bodyPr/>
          <a:lstStyle/>
          <a:p>
            <a:fld id="{1B3727B4-39DC-4F4D-8D09-F9552ECAB6A3}" type="slidenum">
              <a:rPr lang="en-US" smtClean="0"/>
              <a:t>18</a:t>
            </a:fld>
            <a:endParaRPr lang="en-US" dirty="0"/>
          </a:p>
        </p:txBody>
      </p:sp>
    </p:spTree>
    <p:extLst>
      <p:ext uri="{BB962C8B-B14F-4D97-AF65-F5344CB8AC3E}">
        <p14:creationId xmlns:p14="http://schemas.microsoft.com/office/powerpoint/2010/main" val="1869753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indent="-171450">
              <a:buFontTx/>
              <a:buChar char="-"/>
              <a:defRPr/>
            </a:pPr>
            <a:r>
              <a:rPr lang="en-US" altLang="en-US" dirty="0">
                <a:latin typeface="Arial" panose="020B0604020202020204" pitchFamily="34" charset="0"/>
              </a:rPr>
              <a:t>Our </a:t>
            </a:r>
            <a:r>
              <a:rPr lang="en-US" altLang="en-US" dirty="0" err="1">
                <a:latin typeface="Arial" panose="020B0604020202020204" pitchFamily="34" charset="0"/>
              </a:rPr>
              <a:t>Gordonray</a:t>
            </a:r>
            <a:r>
              <a:rPr lang="en-US" altLang="en-US" dirty="0">
                <a:latin typeface="Arial" panose="020B0604020202020204" pitchFamily="34" charset="0"/>
              </a:rPr>
              <a:t> series features 2 models that offer great value for your budget consensus customers. </a:t>
            </a:r>
          </a:p>
          <a:p>
            <a:pPr marL="171450" indent="-171450">
              <a:buFontTx/>
              <a:buChar char="-"/>
              <a:defRPr/>
            </a:pPr>
            <a:r>
              <a:rPr lang="en-US" altLang="en-US" dirty="0">
                <a:latin typeface="Arial" panose="020B0604020202020204" pitchFamily="34" charset="0"/>
              </a:rPr>
              <a:t>The </a:t>
            </a:r>
            <a:r>
              <a:rPr lang="en-US" altLang="en-US" dirty="0" err="1">
                <a:latin typeface="Arial" panose="020B0604020202020204" pitchFamily="34" charset="0"/>
              </a:rPr>
              <a:t>Gordonray</a:t>
            </a:r>
            <a:r>
              <a:rPr lang="en-US" altLang="en-US" dirty="0">
                <a:latin typeface="Arial" panose="020B0604020202020204" pitchFamily="34" charset="0"/>
              </a:rPr>
              <a:t> DF, or “Dual-Fire” features a two-stage burner. The two-stage gas valve is controlled by a two-stage thermostat that will force the flame into high or low fire. An external LED burner status light easily indicates which firing stage the heater is in.</a:t>
            </a:r>
          </a:p>
          <a:p>
            <a:pPr marL="171450" indent="-171450">
              <a:buFontTx/>
              <a:buChar char="-"/>
              <a:defRPr/>
            </a:pPr>
            <a:r>
              <a:rPr lang="en-US" altLang="en-US" dirty="0">
                <a:latin typeface="Arial" panose="020B0604020202020204" pitchFamily="34" charset="0"/>
              </a:rPr>
              <a:t>The DF series also features an external thermostat connection located on the rear of the burner for easier installation</a:t>
            </a:r>
          </a:p>
          <a:p>
            <a:pPr marL="171450" indent="-171450">
              <a:buFontTx/>
              <a:buChar char="-"/>
              <a:defRPr/>
            </a:pPr>
            <a:endParaRPr lang="en-US" altLang="en-US" dirty="0">
              <a:latin typeface="Arial" panose="020B0604020202020204" pitchFamily="34" charset="0"/>
            </a:endParaRPr>
          </a:p>
          <a:p>
            <a:pPr marL="171450" indent="-171450">
              <a:buFontTx/>
              <a:buChar char="-"/>
              <a:defRPr/>
            </a:pPr>
            <a:r>
              <a:rPr lang="en-US" altLang="en-US" dirty="0">
                <a:latin typeface="Arial" panose="020B0604020202020204" pitchFamily="34" charset="0"/>
              </a:rPr>
              <a:t>Direct spark ignition.</a:t>
            </a:r>
          </a:p>
          <a:p>
            <a:pPr marL="171450" indent="-171450">
              <a:buFontTx/>
              <a:buChar char="-"/>
              <a:defRPr/>
            </a:pPr>
            <a:r>
              <a:rPr lang="en-US" altLang="en-US" dirty="0">
                <a:latin typeface="Arial" panose="020B0604020202020204" pitchFamily="34" charset="0"/>
              </a:rPr>
              <a:t>BTU’s: 80, 100, 125, 150, 175, 200  - all NG only</a:t>
            </a:r>
            <a:br>
              <a:rPr lang="en-US" altLang="en-US" dirty="0">
                <a:latin typeface="Arial" panose="020B0604020202020204" pitchFamily="34" charset="0"/>
              </a:rPr>
            </a:br>
            <a:r>
              <a:rPr lang="en-US" altLang="en-US" dirty="0">
                <a:latin typeface="Arial" panose="020B0604020202020204" pitchFamily="34" charset="0"/>
              </a:rPr>
              <a:t>Lengths: min 20’ (9m), max 80’ (24m)</a:t>
            </a:r>
          </a:p>
          <a:p>
            <a:pPr marL="190500" indent="-190500"/>
            <a:endParaRPr lang="en-US" altLang="en-US" sz="1200"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B3727B4-39DC-4F4D-8D09-F9552ECAB6A3}" type="slidenum">
              <a:rPr lang="en-US" smtClean="0"/>
              <a:t>19</a:t>
            </a:fld>
            <a:endParaRPr lang="en-US" dirty="0"/>
          </a:p>
        </p:txBody>
      </p:sp>
    </p:spTree>
    <p:extLst>
      <p:ext uri="{BB962C8B-B14F-4D97-AF65-F5344CB8AC3E}">
        <p14:creationId xmlns:p14="http://schemas.microsoft.com/office/powerpoint/2010/main" val="1073750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C10958BB-85C9-448A-90E3-199EA3656DA3}" type="slidenum">
              <a:rPr lang="en-US" altLang="en-US" sz="1000" smtClean="0">
                <a:latin typeface="Times New Roman" panose="02020603050405020304" pitchFamily="18" charset="0"/>
              </a:rPr>
              <a:pPr/>
              <a:t>20</a:t>
            </a:fld>
            <a:endParaRPr lang="en-US" altLang="en-US" sz="1000" dirty="0">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xfrm>
            <a:off x="695325" y="1171575"/>
            <a:ext cx="5619750" cy="3162300"/>
          </a:xfrm>
          <a:noFill/>
          <a:ln cap="flat"/>
        </p:spPr>
      </p:sp>
      <p:sp>
        <p:nvSpPr>
          <p:cNvPr id="64516"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28600" indent="-228600">
              <a:buFontTx/>
              <a:buAutoNum type="arabicPeriod"/>
              <a:defRPr/>
            </a:pPr>
            <a:r>
              <a:rPr lang="en-US" altLang="en-US" sz="1000" dirty="0">
                <a:solidFill>
                  <a:schemeClr val="bg1"/>
                </a:solidFill>
              </a:rPr>
              <a:t>The </a:t>
            </a:r>
            <a:r>
              <a:rPr lang="en-US" altLang="en-US" sz="1000" dirty="0" err="1">
                <a:solidFill>
                  <a:schemeClr val="bg1"/>
                </a:solidFill>
              </a:rPr>
              <a:t>Gordayray</a:t>
            </a:r>
            <a:r>
              <a:rPr lang="en-US" altLang="en-US" sz="1000" dirty="0">
                <a:solidFill>
                  <a:schemeClr val="bg1"/>
                </a:solidFill>
              </a:rPr>
              <a:t> BH has long been known as an economical heater that offers long-lasting energy efficient performance. </a:t>
            </a:r>
          </a:p>
          <a:p>
            <a:pPr marL="228600" indent="-228600">
              <a:buFontTx/>
              <a:buAutoNum type="arabicPeriod"/>
              <a:defRPr/>
            </a:pPr>
            <a:r>
              <a:rPr lang="en-US" altLang="en-US" sz="1000" dirty="0">
                <a:solidFill>
                  <a:schemeClr val="bg1"/>
                </a:solidFill>
              </a:rPr>
              <a:t>A single-stage and positive pressure heater, the BH is built and designed with the same heat exchanger, reflector, burner enclosure material and powder coat finish as the rest of our product offering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sz="1000" dirty="0">
                <a:solidFill>
                  <a:schemeClr val="bg1"/>
                </a:solidFill>
              </a:rPr>
              <a:t>Offering much more than your typical economical heater. The </a:t>
            </a:r>
            <a:r>
              <a:rPr lang="en-US" altLang="en-US" sz="1000" dirty="0" err="1">
                <a:solidFill>
                  <a:schemeClr val="bg1"/>
                </a:solidFill>
              </a:rPr>
              <a:t>Goronday</a:t>
            </a:r>
            <a:r>
              <a:rPr lang="en-US" altLang="en-US" sz="1000" dirty="0">
                <a:solidFill>
                  <a:schemeClr val="bg1"/>
                </a:solidFill>
              </a:rPr>
              <a:t> BH is Designed for the less demanding environment such as auto-repair shops, commercial retail, or warehouses just to name a few.</a:t>
            </a:r>
          </a:p>
          <a:p>
            <a:pPr>
              <a:defRPr/>
            </a:pPr>
            <a:endParaRPr lang="en-US" altLang="en-US" sz="1000" dirty="0">
              <a:latin typeface="Arial" panose="020B0604020202020204" pitchFamily="34" charset="0"/>
            </a:endParaRPr>
          </a:p>
        </p:txBody>
      </p:sp>
    </p:spTree>
    <p:extLst>
      <p:ext uri="{BB962C8B-B14F-4D97-AF65-F5344CB8AC3E}">
        <p14:creationId xmlns:p14="http://schemas.microsoft.com/office/powerpoint/2010/main" val="245541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Infrared heating equipment is most widely available today in two forms. High-intensity and low-intensity. In the early 1960’s, Roberts-Gordon pioneered the concept of gas-fired low-intensity infrared heaters (or sometimes referred to as “tube heaters”). As and industry leader, we continue to manufacture the highest quality low-intensity infrared heaters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Available in the market in gas-fired or electric, high-intensity infrared heaters, not offered by Roberts-Gordon, are identified by a glowing emitter with a surface temperature greater than 1800­° F. High-intensity heaters focus heat in a relatively small area making them ideal for spot heating. </a:t>
            </a:r>
          </a:p>
          <a:p>
            <a:pPr marL="171450" indent="-171450">
              <a:buFontTx/>
              <a:buChar char="-"/>
            </a:pPr>
            <a:r>
              <a:rPr lang="en-US" dirty="0"/>
              <a:t>Low-intensity identified as a flame contained within a tube or network of tubes with a surface temperature below 1350° F. </a:t>
            </a:r>
            <a:r>
              <a:rPr lang="en-US" b="0" i="0" dirty="0">
                <a:solidFill>
                  <a:srgbClr val="333333"/>
                </a:solidFill>
                <a:effectLst/>
                <a:latin typeface="Helvetica Neue"/>
              </a:rPr>
              <a:t>Low-intensity tube heaters provide more design flexibility than any other type of infrared heater with the ability to direct heat only where needed in spot heating applications. Or designed to heat and maintain high comfort levels for an entire space, including buildings with high ceilings.</a:t>
            </a:r>
            <a:endParaRPr lang="en-US" dirty="0"/>
          </a:p>
          <a:p>
            <a:pPr marL="171450" indent="-171450">
              <a:buFontTx/>
              <a:buChar char="-"/>
            </a:pPr>
            <a:r>
              <a:rPr lang="en-US" dirty="0"/>
              <a:t>Our broad product offering consists of single burner heaters also referred to as “unitary heaters”, and multiple burner infrared heating systems. We offer single stage, two-stage, and fully modulating products. </a:t>
            </a:r>
          </a:p>
          <a:p>
            <a:pPr marL="171450" indent="-171450">
              <a:buFontTx/>
              <a:buChar char="-"/>
            </a:pPr>
            <a:r>
              <a:rPr lang="en-US" dirty="0"/>
              <a:t>All of which are used in a variety of different commercial/industrial and agricultural applications.</a:t>
            </a:r>
          </a:p>
          <a:p>
            <a:pPr marL="171450" indent="-171450">
              <a:buFontTx/>
              <a:buChar char="-"/>
            </a:pPr>
            <a:r>
              <a:rPr lang="en-US" dirty="0"/>
              <a:t>As well as a number of difference accessories, Roberts-Gordon also offers a verity of controls that range from a simple on/off thermostat to a BACnet enabled control system compatible with existing Building Management 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727B4-39DC-4F4D-8D09-F9552ECAB6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66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C10958BB-85C9-448A-90E3-199EA3656DA3}" type="slidenum">
              <a:rPr lang="en-US" altLang="en-US" sz="1000" smtClean="0">
                <a:latin typeface="Times New Roman" panose="02020603050405020304" pitchFamily="18" charset="0"/>
              </a:rPr>
              <a:pPr/>
              <a:t>21</a:t>
            </a:fld>
            <a:endParaRPr lang="en-US" altLang="en-US" sz="1000" dirty="0">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xfrm>
            <a:off x="695325" y="1171575"/>
            <a:ext cx="5619750" cy="3162300"/>
          </a:xfrm>
          <a:noFill/>
          <a:ln cap="flat"/>
        </p:spPr>
      </p:sp>
      <p:sp>
        <p:nvSpPr>
          <p:cNvPr id="64516"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171450" indent="-171450">
              <a:buFontTx/>
              <a:buChar char="-"/>
              <a:defRPr/>
            </a:pPr>
            <a:r>
              <a:rPr lang="en-US" altLang="en-US" sz="1000" dirty="0">
                <a:solidFill>
                  <a:schemeClr val="bg1"/>
                </a:solidFill>
              </a:rPr>
              <a:t>Approved for residential applications, The </a:t>
            </a:r>
            <a:r>
              <a:rPr lang="en-US" altLang="en-US" sz="1000" dirty="0" err="1">
                <a:solidFill>
                  <a:schemeClr val="bg1"/>
                </a:solidFill>
              </a:rPr>
              <a:t>Carbie</a:t>
            </a:r>
            <a:r>
              <a:rPr lang="en-US" altLang="en-US" sz="1000" dirty="0">
                <a:solidFill>
                  <a:schemeClr val="bg1"/>
                </a:solidFill>
              </a:rPr>
              <a:t> heater is available in 30, 40, or 50,000 BTU’s.. – Ships completely assembled from the factory, the Compact U-tube design provides even heat distribution throughout the overall length of the heater. The Caribe is also available with a concentric vent kit and includes a 24v thermostat. </a:t>
            </a:r>
          </a:p>
          <a:p>
            <a:pPr marL="171450" indent="-171450">
              <a:buFontTx/>
              <a:buChar char="-"/>
              <a:defRPr/>
            </a:pPr>
            <a:r>
              <a:rPr lang="en-US" altLang="en-US" sz="1000" dirty="0">
                <a:solidFill>
                  <a:schemeClr val="bg1"/>
                </a:solidFill>
              </a:rPr>
              <a:t>The Caribe is ideal for residential garages, barns, or small work shops. </a:t>
            </a:r>
          </a:p>
          <a:p>
            <a:pPr marL="171450" indent="-171450">
              <a:buFontTx/>
              <a:buChar char="-"/>
              <a:defRPr/>
            </a:pPr>
            <a:endParaRPr lang="en-US" altLang="en-US" sz="1000" dirty="0">
              <a:latin typeface="Arial" panose="020B0604020202020204" pitchFamily="34" charset="0"/>
            </a:endParaRPr>
          </a:p>
          <a:p>
            <a:pPr>
              <a:spcBef>
                <a:spcPct val="40000"/>
              </a:spcBef>
              <a:defRPr/>
            </a:pPr>
            <a:r>
              <a:rPr lang="en-US" altLang="en-US" sz="1000" dirty="0">
                <a:latin typeface="Arial" panose="020B0604020202020204" pitchFamily="34" charset="0"/>
              </a:rPr>
              <a:t>BTU’s: 30, 40, 50</a:t>
            </a:r>
          </a:p>
          <a:p>
            <a:pPr>
              <a:spcBef>
                <a:spcPct val="40000"/>
              </a:spcBef>
              <a:defRPr/>
            </a:pPr>
            <a:r>
              <a:rPr lang="en-US" altLang="en-US" sz="1000" dirty="0">
                <a:latin typeface="Arial" panose="020B0604020202020204" pitchFamily="34" charset="0"/>
              </a:rPr>
              <a:t>Lengths: min 8’ , max 11’ 6”</a:t>
            </a:r>
          </a:p>
          <a:p>
            <a:pPr>
              <a:defRPr/>
            </a:pPr>
            <a:endParaRPr lang="en-US" altLang="en-US" sz="1000" dirty="0">
              <a:latin typeface="Arial" panose="020B0604020202020204" pitchFamily="34" charset="0"/>
            </a:endParaRPr>
          </a:p>
        </p:txBody>
      </p:sp>
    </p:spTree>
    <p:extLst>
      <p:ext uri="{BB962C8B-B14F-4D97-AF65-F5344CB8AC3E}">
        <p14:creationId xmlns:p14="http://schemas.microsoft.com/office/powerpoint/2010/main" val="11622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altLang="en-US" sz="1800" b="0" i="0" u="none" strike="noStrike" kern="1200" cap="none" spc="-20" normalizeH="0" baseline="0" noProof="0" dirty="0">
                <a:ln>
                  <a:noFill/>
                </a:ln>
                <a:solidFill>
                  <a:prstClr val="black"/>
                </a:solidFill>
                <a:effectLst/>
                <a:uLnTx/>
                <a:uFillTx/>
                <a:latin typeface="Helvetica Neue"/>
                <a:ea typeface="+mn-ea"/>
                <a:cs typeface="+mn-cs"/>
              </a:rPr>
              <a:t>Additional Features: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20" normalizeH="0" baseline="0" noProof="0" dirty="0">
                <a:ln>
                  <a:noFill/>
                </a:ln>
                <a:solidFill>
                  <a:prstClr val="black"/>
                </a:solidFill>
                <a:effectLst/>
                <a:uLnTx/>
                <a:uFillTx/>
                <a:latin typeface="Helvetica Neue"/>
                <a:ea typeface="+mn-ea"/>
                <a:cs typeface="+mn-cs"/>
              </a:rPr>
              <a:t>Indoor/outdoor rated</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20" normalizeH="0" baseline="0" noProof="0" dirty="0">
                <a:ln>
                  <a:noFill/>
                </a:ln>
                <a:solidFill>
                  <a:prstClr val="black"/>
                </a:solidFill>
                <a:effectLst/>
                <a:uLnTx/>
                <a:uFillTx/>
                <a:latin typeface="Helvetica Neue"/>
                <a:ea typeface="+mn-ea"/>
                <a:cs typeface="+mn-cs"/>
              </a:rPr>
              <a:t>Single or two-stage operation</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20" normalizeH="0" baseline="0" noProof="0" dirty="0">
                <a:ln>
                  <a:noFill/>
                </a:ln>
                <a:solidFill>
                  <a:prstClr val="black"/>
                </a:solidFill>
                <a:effectLst/>
                <a:uLnTx/>
                <a:uFillTx/>
                <a:latin typeface="Helvetica Neue"/>
                <a:ea typeface="+mn-ea"/>
                <a:cs typeface="+mn-cs"/>
              </a:rPr>
              <a:t>Available in NG or LP</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20" normalizeH="0" baseline="0" noProof="0" dirty="0">
                <a:ln>
                  <a:noFill/>
                </a:ln>
                <a:solidFill>
                  <a:prstClr val="black"/>
                </a:solidFill>
                <a:effectLst/>
                <a:uLnTx/>
                <a:uFillTx/>
                <a:latin typeface="Helvetica Neue"/>
                <a:ea typeface="+mn-ea"/>
                <a:cs typeface="+mn-cs"/>
              </a:rPr>
              <a:t>Potted direct spark ignition module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1200" b="0" i="0" u="none" strike="noStrike" kern="1200" cap="none" spc="-20" normalizeH="0" baseline="0" noProof="0" dirty="0">
                <a:ln>
                  <a:noFill/>
                </a:ln>
                <a:solidFill>
                  <a:prstClr val="black"/>
                </a:solidFill>
                <a:effectLst/>
                <a:uLnTx/>
                <a:uFillTx/>
                <a:latin typeface="Helvetica Neue"/>
                <a:ea typeface="+mn-ea"/>
                <a:cs typeface="+mn-cs"/>
              </a:rPr>
              <a:t>3-year warranty on burner assembly / 1-year warranty on controls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727B4-39DC-4F4D-8D09-F9552ECAB6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668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727B4-39DC-4F4D-8D09-F9552ECAB6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979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E5D4F976-EC12-4A8C-A8A2-26D6CF4FB5F6}" type="slidenum">
              <a:rPr lang="en-US" altLang="en-US" sz="1000" smtClean="0">
                <a:latin typeface="Times New Roman" panose="02020603050405020304" pitchFamily="18" charset="0"/>
              </a:rPr>
              <a:pPr/>
              <a:t>24</a:t>
            </a:fld>
            <a:endParaRPr lang="en-US" altLang="en-US" sz="1000" dirty="0">
              <a:latin typeface="Times New Roman" panose="02020603050405020304" pitchFamily="18" charset="0"/>
            </a:endParaRPr>
          </a:p>
        </p:txBody>
      </p:sp>
      <p:sp>
        <p:nvSpPr>
          <p:cNvPr id="56323" name="Rectangle 7"/>
          <p:cNvSpPr txBox="1">
            <a:spLocks noGrp="1" noChangeArrowheads="1"/>
          </p:cNvSpPr>
          <p:nvPr/>
        </p:nvSpPr>
        <p:spPr bwMode="auto">
          <a:xfrm>
            <a:off x="3971925" y="8901113"/>
            <a:ext cx="303847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81" tIns="0" rIns="19281" bIns="0" anchor="b"/>
          <a:lstStyle>
            <a:lvl1pPr defTabSz="958850">
              <a:defRPr sz="2400">
                <a:solidFill>
                  <a:schemeClr val="tx1"/>
                </a:solidFill>
                <a:latin typeface="Arial" panose="020B0604020202020204" pitchFamily="34" charset="0"/>
              </a:defRPr>
            </a:lvl1pPr>
            <a:lvl2pPr marL="746125" indent="-285750" defTabSz="958850">
              <a:defRPr sz="2400">
                <a:solidFill>
                  <a:schemeClr val="tx1"/>
                </a:solidFill>
                <a:latin typeface="Arial" panose="020B0604020202020204" pitchFamily="34" charset="0"/>
              </a:defRPr>
            </a:lvl2pPr>
            <a:lvl3pPr marL="1147763" indent="-230188" defTabSz="958850">
              <a:defRPr sz="2400">
                <a:solidFill>
                  <a:schemeClr val="tx1"/>
                </a:solidFill>
                <a:latin typeface="Arial" panose="020B0604020202020204" pitchFamily="34" charset="0"/>
              </a:defRPr>
            </a:lvl3pPr>
            <a:lvl4pPr marL="1608138" indent="-230188" defTabSz="958850">
              <a:defRPr sz="2400">
                <a:solidFill>
                  <a:schemeClr val="tx1"/>
                </a:solidFill>
                <a:latin typeface="Arial" panose="020B0604020202020204" pitchFamily="34" charset="0"/>
              </a:defRPr>
            </a:lvl4pPr>
            <a:lvl5pPr marL="2066925" indent="-230188" defTabSz="958850">
              <a:defRPr sz="2400">
                <a:solidFill>
                  <a:schemeClr val="tx1"/>
                </a:solidFill>
                <a:latin typeface="Arial" panose="020B0604020202020204" pitchFamily="34" charset="0"/>
              </a:defRPr>
            </a:lvl5pPr>
            <a:lvl6pPr marL="2524125" indent="-230188" defTabSz="958850" eaLnBrk="0" fontAlgn="base" hangingPunct="0">
              <a:spcBef>
                <a:spcPct val="0"/>
              </a:spcBef>
              <a:spcAft>
                <a:spcPct val="0"/>
              </a:spcAft>
              <a:defRPr sz="2400">
                <a:solidFill>
                  <a:schemeClr val="tx1"/>
                </a:solidFill>
                <a:latin typeface="Arial" panose="020B0604020202020204" pitchFamily="34" charset="0"/>
              </a:defRPr>
            </a:lvl6pPr>
            <a:lvl7pPr marL="2981325" indent="-230188" defTabSz="958850" eaLnBrk="0" fontAlgn="base" hangingPunct="0">
              <a:spcBef>
                <a:spcPct val="0"/>
              </a:spcBef>
              <a:spcAft>
                <a:spcPct val="0"/>
              </a:spcAft>
              <a:defRPr sz="2400">
                <a:solidFill>
                  <a:schemeClr val="tx1"/>
                </a:solidFill>
                <a:latin typeface="Arial" panose="020B0604020202020204" pitchFamily="34" charset="0"/>
              </a:defRPr>
            </a:lvl7pPr>
            <a:lvl8pPr marL="3438525" indent="-230188" defTabSz="958850" eaLnBrk="0" fontAlgn="base" hangingPunct="0">
              <a:spcBef>
                <a:spcPct val="0"/>
              </a:spcBef>
              <a:spcAft>
                <a:spcPct val="0"/>
              </a:spcAft>
              <a:defRPr sz="2400">
                <a:solidFill>
                  <a:schemeClr val="tx1"/>
                </a:solidFill>
                <a:latin typeface="Arial" panose="020B0604020202020204" pitchFamily="34" charset="0"/>
              </a:defRPr>
            </a:lvl8pPr>
            <a:lvl9pPr marL="3895725" indent="-230188" defTabSz="958850" eaLnBrk="0" fontAlgn="base" hangingPunct="0">
              <a:spcBef>
                <a:spcPct val="0"/>
              </a:spcBef>
              <a:spcAft>
                <a:spcPct val="0"/>
              </a:spcAft>
              <a:defRPr sz="2400">
                <a:solidFill>
                  <a:schemeClr val="tx1"/>
                </a:solidFill>
                <a:latin typeface="Arial" panose="020B0604020202020204" pitchFamily="34" charset="0"/>
              </a:defRPr>
            </a:lvl9pPr>
          </a:lstStyle>
          <a:p>
            <a:pPr algn="r"/>
            <a:fld id="{C7D6242D-7DDE-4748-9F3B-F02013353A8A}" type="slidenum">
              <a:rPr lang="en-US" altLang="en-US" sz="1000" i="1">
                <a:latin typeface="Times New Roman" panose="02020603050405020304" pitchFamily="18" charset="0"/>
              </a:rPr>
              <a:pPr algn="r"/>
              <a:t>24</a:t>
            </a:fld>
            <a:endParaRPr lang="en-US" altLang="en-US" sz="1000" i="1" dirty="0">
              <a:latin typeface="Times New Roman" panose="02020603050405020304" pitchFamily="18" charset="0"/>
            </a:endParaRPr>
          </a:p>
        </p:txBody>
      </p:sp>
      <p:sp>
        <p:nvSpPr>
          <p:cNvPr id="56324" name="Rectangle 2"/>
          <p:cNvSpPr>
            <a:spLocks noGrp="1" noRot="1" noChangeAspect="1" noChangeArrowheads="1" noTextEdit="1"/>
          </p:cNvSpPr>
          <p:nvPr>
            <p:ph type="sldImg"/>
          </p:nvPr>
        </p:nvSpPr>
        <p:spPr>
          <a:xfrm>
            <a:off x="396875" y="712788"/>
            <a:ext cx="6216650" cy="3497262"/>
          </a:xfrm>
          <a:ln w="12699" cap="flat"/>
        </p:spPr>
      </p:sp>
      <p:sp>
        <p:nvSpPr>
          <p:cNvPr id="56325" name="Rectangle 3"/>
          <p:cNvSpPr>
            <a:spLocks noGrp="1" noChangeArrowheads="1"/>
          </p:cNvSpPr>
          <p:nvPr>
            <p:ph type="body" idx="1"/>
          </p:nvPr>
        </p:nvSpPr>
        <p:spPr>
          <a:xfrm>
            <a:off x="935038" y="4451350"/>
            <a:ext cx="5138737" cy="4217988"/>
          </a:xfrm>
          <a:noFill/>
        </p:spPr>
        <p:txBody>
          <a:bodyPr lIns="94058" tIns="47826" rIns="94058" bIns="47826"/>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baseline="0" dirty="0">
                <a:latin typeface="Arial" panose="020B0604020202020204" pitchFamily="34" charset="0"/>
              </a:rPr>
              <a:t>We offer 3 types of control panels, each with their own unique features.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1" baseline="0" dirty="0">
              <a:solidFill>
                <a:schemeClr val="bg1">
                  <a:lumMod val="85000"/>
                </a:schemeClr>
              </a:solidFill>
              <a:latin typeface="Arial" panose="020B0604020202020204" pitchFamily="34" charset="0"/>
              <a:cs typeface="Helvetica Neu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1" baseline="0" dirty="0">
              <a:solidFill>
                <a:schemeClr val="bg1">
                  <a:lumMod val="85000"/>
                </a:schemeClr>
              </a:solidFill>
              <a:latin typeface="Arial" panose="020B0604020202020204" pitchFamily="34" charset="0"/>
              <a:cs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85000"/>
                  </a:schemeClr>
                </a:solidFill>
                <a:latin typeface="Helvetica Neue"/>
                <a:cs typeface="Helvetica Neue"/>
              </a:rPr>
              <a:t>CORAYVAC</a:t>
            </a:r>
            <a:r>
              <a:rPr lang="en-US" sz="1200" baseline="30000" dirty="0">
                <a:solidFill>
                  <a:schemeClr val="bg1">
                    <a:lumMod val="85000"/>
                  </a:schemeClr>
                </a:solidFill>
                <a:latin typeface="HelveticaNeueLT Std Lt"/>
                <a:cs typeface="HelveticaNeueLT Std Lt"/>
              </a:rPr>
              <a:t>®</a:t>
            </a:r>
            <a:r>
              <a:rPr lang="en-US" sz="1200" dirty="0">
                <a:solidFill>
                  <a:schemeClr val="bg1">
                    <a:lumMod val="85000"/>
                  </a:schemeClr>
                </a:solidFill>
              </a:rPr>
              <a:t> </a:t>
            </a:r>
            <a:r>
              <a:rPr lang="en-US" sz="1200" b="1" dirty="0">
                <a:solidFill>
                  <a:schemeClr val="bg1">
                    <a:lumMod val="85000"/>
                  </a:schemeClr>
                </a:solidFill>
              </a:rPr>
              <a:t>Modulating Heating Control</a:t>
            </a:r>
            <a:r>
              <a:rPr lang="en-US" sz="1200" b="1" baseline="0" dirty="0">
                <a:solidFill>
                  <a:schemeClr val="bg1">
                    <a:lumMod val="85000"/>
                  </a:schemeClr>
                </a:solidFill>
              </a:rPr>
              <a:t> </a:t>
            </a:r>
            <a:r>
              <a:rPr lang="en-US" dirty="0">
                <a:solidFill>
                  <a:srgbClr val="92D050"/>
                </a:solidFill>
              </a:rPr>
              <a:t>is capable of controlling up to two CORAYVAC systems with four zones or </a:t>
            </a:r>
            <a:r>
              <a:rPr lang="en-US" baseline="0" dirty="0">
                <a:solidFill>
                  <a:srgbClr val="92D050"/>
                </a:solidFill>
              </a:rPr>
              <a:t>any combination of unitary heaters. The central control panel will incorporate the touch screen which is used to program all of the satellite panels networked together.  The VFD is located inside the panel, for easy programing, troubleshooting and servicing. </a:t>
            </a:r>
          </a:p>
          <a:p>
            <a:r>
              <a:rPr lang="en-US" baseline="0" dirty="0">
                <a:solidFill>
                  <a:srgbClr val="92D050"/>
                </a:solidFill>
              </a:rPr>
              <a:t>Please note that if the vacuum pump wiring is longer than 100’, load reactor must be provided.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92D050"/>
                </a:solidFill>
              </a:rPr>
              <a:t>- </a:t>
            </a:r>
            <a:r>
              <a:rPr lang="en-US" sz="1200" b="1" dirty="0">
                <a:solidFill>
                  <a:schemeClr val="bg1">
                    <a:lumMod val="85000"/>
                  </a:schemeClr>
                </a:solidFill>
                <a:latin typeface="Helvetica Neue"/>
                <a:cs typeface="Helvetica Neue"/>
              </a:rPr>
              <a:t>COMPLETE</a:t>
            </a:r>
            <a:r>
              <a:rPr lang="en-US" baseline="30000" dirty="0">
                <a:solidFill>
                  <a:schemeClr val="bg1">
                    <a:lumMod val="85000"/>
                  </a:schemeClr>
                </a:solidFill>
                <a:latin typeface="HelveticaNeueLT Std Lt"/>
                <a:cs typeface="HelveticaNeueLT Std Lt"/>
              </a:rPr>
              <a:t>™</a:t>
            </a:r>
            <a:r>
              <a:rPr lang="en-US" baseline="0" dirty="0">
                <a:solidFill>
                  <a:schemeClr val="bg1">
                    <a:lumMod val="85000"/>
                  </a:schemeClr>
                </a:solidFill>
                <a:latin typeface="HelveticaNeueLT Std Lt"/>
                <a:cs typeface="HelveticaNeueLT Std Lt"/>
              </a:rPr>
              <a:t> </a:t>
            </a:r>
            <a:r>
              <a:rPr lang="en-US" sz="1200" b="1" dirty="0">
                <a:solidFill>
                  <a:schemeClr val="bg1">
                    <a:lumMod val="85000"/>
                  </a:schemeClr>
                </a:solidFill>
              </a:rPr>
              <a:t>Modulating Heating Control </a:t>
            </a:r>
            <a:r>
              <a:rPr lang="en-US" sz="1200" dirty="0">
                <a:solidFill>
                  <a:schemeClr val="bg1">
                    <a:lumMod val="85000"/>
                  </a:schemeClr>
                </a:solidFill>
              </a:rPr>
              <a:t>is used to control the COMPLETE Modulating heater, COMPLETE CTHN Multiburner systems, including a non modulating CORAYVAC system and any unitary heater. It incorporate all of the features </a:t>
            </a:r>
            <a:r>
              <a:rPr lang="en-US" sz="1200" b="0" dirty="0">
                <a:solidFill>
                  <a:schemeClr val="bg1">
                    <a:lumMod val="85000"/>
                  </a:schemeClr>
                </a:solidFill>
              </a:rPr>
              <a:t>of </a:t>
            </a:r>
            <a:r>
              <a:rPr lang="en-US" sz="1200" b="0" dirty="0">
                <a:solidFill>
                  <a:schemeClr val="bg1">
                    <a:lumMod val="85000"/>
                  </a:schemeClr>
                </a:solidFill>
                <a:latin typeface="Helvetica Neue"/>
                <a:cs typeface="Helvetica Neue"/>
              </a:rPr>
              <a:t>CORAYVAC</a:t>
            </a:r>
            <a:r>
              <a:rPr lang="en-US" sz="1200" b="0" baseline="30000" dirty="0">
                <a:solidFill>
                  <a:schemeClr val="bg1">
                    <a:lumMod val="85000"/>
                  </a:schemeClr>
                </a:solidFill>
                <a:latin typeface="HelveticaNeueLT Std Lt"/>
                <a:cs typeface="HelveticaNeueLT Std Lt"/>
              </a:rPr>
              <a:t>®</a:t>
            </a:r>
            <a:r>
              <a:rPr lang="en-US" sz="1200" b="0" dirty="0">
                <a:solidFill>
                  <a:schemeClr val="bg1">
                    <a:lumMod val="85000"/>
                  </a:schemeClr>
                </a:solidFill>
              </a:rPr>
              <a:t> </a:t>
            </a:r>
            <a:r>
              <a:rPr lang="en-US" sz="1200" dirty="0">
                <a:solidFill>
                  <a:schemeClr val="bg1">
                    <a:lumMod val="85000"/>
                  </a:schemeClr>
                </a:solidFill>
              </a:rPr>
              <a:t>Modulating Heating Control</a:t>
            </a:r>
            <a:r>
              <a:rPr lang="en-US" sz="1200" baseline="0" dirty="0">
                <a:solidFill>
                  <a:schemeClr val="bg1">
                    <a:lumMod val="85000"/>
                  </a:schemeClr>
                </a:solidFill>
              </a:rPr>
              <a:t> less the VFD. </a:t>
            </a:r>
            <a:endParaRPr lang="en-US" dirty="0">
              <a:solidFill>
                <a:schemeClr val="bg1">
                  <a:lumMod val="8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92D050"/>
                </a:solidFill>
              </a:rPr>
              <a:t>- </a:t>
            </a:r>
            <a:r>
              <a:rPr lang="en-US" sz="1200" b="1" dirty="0">
                <a:solidFill>
                  <a:schemeClr val="bg1">
                    <a:lumMod val="85000"/>
                  </a:schemeClr>
                </a:solidFill>
                <a:latin typeface="Helvetica Neue"/>
                <a:cs typeface="Helvetica Neue"/>
              </a:rPr>
              <a:t>CORAYVAC®</a:t>
            </a:r>
            <a:r>
              <a:rPr lang="en-US" sz="1200" b="1" baseline="0" dirty="0">
                <a:solidFill>
                  <a:schemeClr val="bg1">
                    <a:lumMod val="85000"/>
                  </a:schemeClr>
                </a:solidFill>
                <a:latin typeface="Helvetica Neue"/>
                <a:cs typeface="Helvetica Neue"/>
              </a:rPr>
              <a:t> Heating Control</a:t>
            </a:r>
            <a:r>
              <a:rPr lang="en-US" sz="1200" baseline="0" dirty="0">
                <a:solidFill>
                  <a:schemeClr val="bg1">
                    <a:lumMod val="85000"/>
                  </a:schemeClr>
                </a:solidFill>
              </a:rPr>
              <a:t> </a:t>
            </a:r>
            <a:r>
              <a:rPr lang="en-US" dirty="0">
                <a:solidFill>
                  <a:srgbClr val="92D050"/>
                </a:solidFill>
              </a:rPr>
              <a:t>is capable of providing</a:t>
            </a:r>
            <a:r>
              <a:rPr lang="en-US" baseline="0" dirty="0">
                <a:solidFill>
                  <a:srgbClr val="92D050"/>
                </a:solidFill>
              </a:rPr>
              <a:t> on and off control of up to t</a:t>
            </a:r>
            <a:r>
              <a:rPr lang="en-US" dirty="0">
                <a:solidFill>
                  <a:srgbClr val="92D050"/>
                </a:solidFill>
              </a:rPr>
              <a:t>wo CORAYVAC or COMPLETE CTHN Multiburner systems with four zones.</a:t>
            </a:r>
            <a:r>
              <a:rPr lang="en-US" baseline="0" dirty="0">
                <a:solidFill>
                  <a:srgbClr val="92D050"/>
                </a:solidFill>
              </a:rPr>
              <a:t> This control functions based off of thermostats for each heating zone. </a:t>
            </a:r>
          </a:p>
          <a:p>
            <a:pPr>
              <a:buClr>
                <a:schemeClr val="tx1"/>
              </a:buClr>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1182116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02194-3F4D-4BD6-BCA5-3784E44844B8}" type="slidenum">
              <a:rPr lang="en-US" altLang="en-US"/>
              <a:pPr/>
              <a:t>25</a:t>
            </a:fld>
            <a:endParaRPr lang="en-US" altLang="en-US" dirty="0"/>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lumMod val="85000"/>
                  </a:schemeClr>
                </a:solidFill>
                <a:latin typeface="Helvetica Neue"/>
                <a:cs typeface="Helvetica Neue"/>
              </a:rPr>
              <a:t>- The CORAYVAC</a:t>
            </a:r>
            <a:r>
              <a:rPr lang="en-US" sz="1000" baseline="30000" dirty="0">
                <a:solidFill>
                  <a:schemeClr val="bg1">
                    <a:lumMod val="85000"/>
                  </a:schemeClr>
                </a:solidFill>
                <a:latin typeface="HelveticaNeueLT Std Lt"/>
                <a:cs typeface="HelveticaNeueLT Std Lt"/>
              </a:rPr>
              <a:t>®</a:t>
            </a:r>
            <a:r>
              <a:rPr lang="en-US" sz="1000" dirty="0">
                <a:solidFill>
                  <a:schemeClr val="bg1">
                    <a:lumMod val="85000"/>
                  </a:schemeClr>
                </a:solidFill>
              </a:rPr>
              <a:t> </a:t>
            </a:r>
            <a:r>
              <a:rPr lang="en-US" sz="1000" b="1" dirty="0">
                <a:solidFill>
                  <a:schemeClr val="bg1">
                    <a:lumMod val="85000"/>
                  </a:schemeClr>
                </a:solidFill>
              </a:rPr>
              <a:t>Modulating Heating Control</a:t>
            </a:r>
            <a:r>
              <a:rPr lang="en-US" sz="1000" b="1" baseline="0" dirty="0">
                <a:solidFill>
                  <a:schemeClr val="bg1">
                    <a:lumMod val="85000"/>
                  </a:schemeClr>
                </a:solidFill>
              </a:rPr>
              <a:t> </a:t>
            </a:r>
            <a:r>
              <a:rPr lang="en-US" sz="1000" dirty="0">
                <a:solidFill>
                  <a:srgbClr val="92D050"/>
                </a:solidFill>
              </a:rPr>
              <a:t>is capable of controlling up to two CORAYVAC systems and up to four heating zones or </a:t>
            </a:r>
            <a:r>
              <a:rPr lang="en-US" sz="1000" baseline="0" dirty="0">
                <a:solidFill>
                  <a:srgbClr val="92D050"/>
                </a:solidFill>
              </a:rPr>
              <a:t>any combination of unitary heaters. The central control panel has a touch screen which is used to program all of the satellite panels networked together. The VFD used to vary the speed of the vacuum pump is located inside the panel, for easy programing, troubleshooting and servicing. </a:t>
            </a:r>
          </a:p>
          <a:p>
            <a:pPr marL="171450" indent="-171450">
              <a:buFontTx/>
              <a:buChar char="-"/>
            </a:pPr>
            <a:r>
              <a:rPr lang="en-US" altLang="en-US" sz="1000" dirty="0">
                <a:latin typeface="Arial Narrow" panose="020B0606020202030204" pitchFamily="34" charset="0"/>
              </a:rPr>
              <a:t>This layout shows a single central controller operating a single vacuum pump and 2 heating zones.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baseline="0" dirty="0">
                <a:solidFill>
                  <a:srgbClr val="92D050"/>
                </a:solidFill>
              </a:rPr>
              <a:t>The </a:t>
            </a:r>
            <a:r>
              <a:rPr lang="en-US" sz="1000" b="1" dirty="0">
                <a:solidFill>
                  <a:schemeClr val="bg1">
                    <a:lumMod val="85000"/>
                  </a:schemeClr>
                </a:solidFill>
                <a:latin typeface="Helvetica Neue"/>
                <a:cs typeface="Helvetica Neue"/>
              </a:rPr>
              <a:t>COMPLETE</a:t>
            </a:r>
            <a:r>
              <a:rPr lang="en-US" sz="1000" baseline="30000" dirty="0">
                <a:solidFill>
                  <a:schemeClr val="bg1">
                    <a:lumMod val="85000"/>
                  </a:schemeClr>
                </a:solidFill>
                <a:latin typeface="HelveticaNeueLT Std Lt"/>
                <a:cs typeface="HelveticaNeueLT Std Lt"/>
              </a:rPr>
              <a:t>™</a:t>
            </a:r>
            <a:r>
              <a:rPr lang="en-US" sz="1000" baseline="0" dirty="0">
                <a:solidFill>
                  <a:schemeClr val="bg1">
                    <a:lumMod val="85000"/>
                  </a:schemeClr>
                </a:solidFill>
                <a:latin typeface="HelveticaNeueLT Std Lt"/>
                <a:cs typeface="HelveticaNeueLT Std Lt"/>
              </a:rPr>
              <a:t> </a:t>
            </a:r>
            <a:r>
              <a:rPr lang="en-US" sz="1000" b="1" dirty="0">
                <a:solidFill>
                  <a:schemeClr val="bg1">
                    <a:lumMod val="85000"/>
                  </a:schemeClr>
                </a:solidFill>
              </a:rPr>
              <a:t>Modulating Heating Control, not shown here, </a:t>
            </a:r>
            <a:r>
              <a:rPr lang="en-US" sz="1000" dirty="0">
                <a:solidFill>
                  <a:schemeClr val="bg1">
                    <a:lumMod val="85000"/>
                  </a:schemeClr>
                </a:solidFill>
              </a:rPr>
              <a:t>is smaller in size and does not come with a VFD. The Complete controller is used to control unitary heaters, a non-modulating CORAYVAC system, or the Vantage CTHN multiburner system. Like the CRV modulating control, the complete control can control up to 2 vacuum pumps and 4 heating zones.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000" dirty="0">
                <a:solidFill>
                  <a:schemeClr val="bg1">
                    <a:lumMod val="85000"/>
                  </a:schemeClr>
                </a:solidFill>
                <a:latin typeface="Arial Narrow" panose="020B0606020202030204" pitchFamily="34" charset="0"/>
              </a:rPr>
              <a:t>Both the </a:t>
            </a:r>
            <a:r>
              <a:rPr lang="en-US" altLang="en-US" sz="1000" dirty="0" err="1">
                <a:solidFill>
                  <a:schemeClr val="bg1">
                    <a:lumMod val="85000"/>
                  </a:schemeClr>
                </a:solidFill>
                <a:latin typeface="Arial Narrow" panose="020B0606020202030204" pitchFamily="34" charset="0"/>
              </a:rPr>
              <a:t>Corayvac</a:t>
            </a:r>
            <a:r>
              <a:rPr lang="en-US" altLang="en-US" sz="1000" dirty="0">
                <a:solidFill>
                  <a:schemeClr val="bg1">
                    <a:lumMod val="85000"/>
                  </a:schemeClr>
                </a:solidFill>
                <a:latin typeface="Arial Narrow" panose="020B0606020202030204" pitchFamily="34" charset="0"/>
              </a:rPr>
              <a:t> and Complete controllers are capable of operating as a stand-along control, or can be tied to an existing building management system.</a:t>
            </a:r>
            <a:endParaRPr lang="en-US" altLang="en-US" sz="1000" dirty="0">
              <a:latin typeface="Arial Narrow" panose="020B0606020202030204" pitchFamily="34" charset="0"/>
            </a:endParaRPr>
          </a:p>
        </p:txBody>
      </p:sp>
    </p:spTree>
    <p:extLst>
      <p:ext uri="{BB962C8B-B14F-4D97-AF65-F5344CB8AC3E}">
        <p14:creationId xmlns:p14="http://schemas.microsoft.com/office/powerpoint/2010/main" val="4149446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02194-3F4D-4BD6-BCA5-3784E44844B8}" type="slidenum">
              <a:rPr lang="en-US" altLang="en-US"/>
              <a:pPr/>
              <a:t>26</a:t>
            </a:fld>
            <a:endParaRPr lang="en-US" altLang="en-US" dirty="0"/>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171450" indent="-171450">
              <a:buFontTx/>
              <a:buChar char="-"/>
            </a:pPr>
            <a:r>
              <a:rPr lang="en-US" altLang="en-US" sz="1000" dirty="0">
                <a:latin typeface="Arial Narrow" panose="020B0606020202030204" pitchFamily="34" charset="0"/>
              </a:rPr>
              <a:t>The CORAYVAC and Complete Modulating Heating Controls feature </a:t>
            </a:r>
            <a:r>
              <a:rPr lang="en-US" sz="1000" dirty="0"/>
              <a:t>built-in communication ports to connect to a Building Management System (BMS) using any of today’s four leading protocols: BACnet®, Modbus®, N2, and LonWorks®. The point mapping to all of these protocols can be pre-set, so that the protocol and baud rates desired are easily field-selected without the need for any additional downloads or technician assistance.</a:t>
            </a:r>
            <a:endParaRPr lang="en-US" altLang="en-US" sz="1000" dirty="0">
              <a:latin typeface="Arial Narrow" panose="020B0606020202030204" pitchFamily="34" charset="0"/>
            </a:endParaRPr>
          </a:p>
        </p:txBody>
      </p:sp>
    </p:spTree>
    <p:extLst>
      <p:ext uri="{BB962C8B-B14F-4D97-AF65-F5344CB8AC3E}">
        <p14:creationId xmlns:p14="http://schemas.microsoft.com/office/powerpoint/2010/main" val="1251838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02194-3F4D-4BD6-BCA5-3784E44844B8}" type="slidenum">
              <a:rPr lang="en-US" altLang="en-US"/>
              <a:pPr/>
              <a:t>27</a:t>
            </a:fld>
            <a:endParaRPr lang="en-US" altLang="en-US" dirty="0"/>
          </a:p>
        </p:txBody>
      </p:sp>
      <p:sp>
        <p:nvSpPr>
          <p:cNvPr id="911362" name="Rectangle 2"/>
          <p:cNvSpPr>
            <a:spLocks noGrp="1" noRot="1" noChangeAspect="1" noChangeArrowheads="1" noTextEdit="1"/>
          </p:cNvSpPr>
          <p:nvPr>
            <p:ph type="sldImg"/>
          </p:nvPr>
        </p:nvSpPr>
        <p:spPr>
          <a:ln cap="flat"/>
        </p:spPr>
      </p:sp>
      <p:sp>
        <p:nvSpPr>
          <p:cNvPr id="911363" name="Rectangle 3"/>
          <p:cNvSpPr>
            <a:spLocks noGrp="1" noChangeArrowheads="1"/>
          </p:cNvSpPr>
          <p:nvPr>
            <p:ph type="body" idx="1"/>
          </p:nvPr>
        </p:nvSpPr>
        <p:spPr>
          <a:noFill/>
          <a:ln/>
        </p:spPr>
        <p:txBody>
          <a:bodyPr lIns="93476" tIns="47529" rIns="93476" bIns="47529"/>
          <a:lstStyle/>
          <a:p>
            <a:pPr marL="171450" indent="-171450">
              <a:buFontTx/>
              <a:buChar char="-"/>
            </a:pPr>
            <a:r>
              <a:rPr lang="en-US" altLang="en-US" sz="1000" dirty="0">
                <a:latin typeface="Arial Narrow" panose="020B0606020202030204" pitchFamily="34" charset="0"/>
              </a:rPr>
              <a:t>Another control option is the CRV Heating Control.</a:t>
            </a:r>
          </a:p>
          <a:p>
            <a:pPr marL="171450" indent="-171450">
              <a:buFontTx/>
              <a:buChar char="-"/>
            </a:pPr>
            <a:r>
              <a:rPr lang="en-US" altLang="en-US" sz="1000" dirty="0">
                <a:latin typeface="Arial Narrow" panose="020B0606020202030204" pitchFamily="34" charset="0"/>
              </a:rPr>
              <a:t>Used for non-modulating CRV systems or Vantage CTHN multi burner systems, the CRV heating control can control up to 2 vacuum pumps and 4 heating zones. </a:t>
            </a:r>
          </a:p>
          <a:p>
            <a:pPr marL="171450" indent="-171450">
              <a:buFontTx/>
              <a:buChar char="-"/>
            </a:pPr>
            <a:r>
              <a:rPr lang="en-US" altLang="en-US" sz="1000" dirty="0">
                <a:latin typeface="Arial Narrow" panose="020B0606020202030204" pitchFamily="34" charset="0"/>
              </a:rPr>
              <a:t>This stand-alone only controller requires no programming and minimal setup. </a:t>
            </a:r>
          </a:p>
        </p:txBody>
      </p:sp>
    </p:spTree>
    <p:extLst>
      <p:ext uri="{BB962C8B-B14F-4D97-AF65-F5344CB8AC3E}">
        <p14:creationId xmlns:p14="http://schemas.microsoft.com/office/powerpoint/2010/main" val="1251838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55675">
              <a:defRPr sz="2400">
                <a:solidFill>
                  <a:schemeClr val="tx1"/>
                </a:solidFill>
                <a:latin typeface="Arial" panose="020B0604020202020204" pitchFamily="34" charset="0"/>
              </a:defRPr>
            </a:lvl1pPr>
            <a:lvl2pPr marL="742950" indent="-285750" defTabSz="955675">
              <a:defRPr sz="2400">
                <a:solidFill>
                  <a:schemeClr val="tx1"/>
                </a:solidFill>
                <a:latin typeface="Arial" panose="020B0604020202020204" pitchFamily="34" charset="0"/>
              </a:defRPr>
            </a:lvl2pPr>
            <a:lvl3pPr marL="1143000" indent="-228600" defTabSz="955675">
              <a:defRPr sz="2400">
                <a:solidFill>
                  <a:schemeClr val="tx1"/>
                </a:solidFill>
                <a:latin typeface="Arial" panose="020B0604020202020204" pitchFamily="34" charset="0"/>
              </a:defRPr>
            </a:lvl3pPr>
            <a:lvl4pPr marL="1600200" indent="-228600" defTabSz="955675">
              <a:defRPr sz="2400">
                <a:solidFill>
                  <a:schemeClr val="tx1"/>
                </a:solidFill>
                <a:latin typeface="Arial" panose="020B0604020202020204" pitchFamily="34" charset="0"/>
              </a:defRPr>
            </a:lvl4pPr>
            <a:lvl5pPr marL="2057400" indent="-228600" defTabSz="955675">
              <a:defRPr sz="24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Arial" panose="020B0604020202020204" pitchFamily="34" charset="0"/>
              </a:defRPr>
            </a:lvl9pPr>
          </a:lstStyle>
          <a:p>
            <a:fld id="{5CB386E2-8F37-4863-96C8-6B97AB6E07EA}" type="slidenum">
              <a:rPr lang="en-US" altLang="en-US" sz="1000" smtClean="0">
                <a:latin typeface="Times New Roman" panose="02020603050405020304" pitchFamily="18" charset="0"/>
              </a:rPr>
              <a:pPr/>
              <a:t>28</a:t>
            </a:fld>
            <a:endParaRPr lang="en-US" altLang="en-US" sz="1000" dirty="0">
              <a:latin typeface="Times New Roman" panose="02020603050405020304" pitchFamily="18" charset="0"/>
            </a:endParaRPr>
          </a:p>
        </p:txBody>
      </p:sp>
      <p:sp>
        <p:nvSpPr>
          <p:cNvPr id="62467" name="Rectangle 7"/>
          <p:cNvSpPr txBox="1">
            <a:spLocks noGrp="1" noChangeArrowheads="1"/>
          </p:cNvSpPr>
          <p:nvPr/>
        </p:nvSpPr>
        <p:spPr bwMode="auto">
          <a:xfrm>
            <a:off x="3971925" y="8901113"/>
            <a:ext cx="303847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84" tIns="0" rIns="19284" bIns="0" anchor="b"/>
          <a:lstStyle>
            <a:lvl1pPr defTabSz="958850">
              <a:defRPr sz="2400">
                <a:solidFill>
                  <a:schemeClr val="tx1"/>
                </a:solidFill>
                <a:latin typeface="Arial" panose="020B0604020202020204" pitchFamily="34" charset="0"/>
              </a:defRPr>
            </a:lvl1pPr>
            <a:lvl2pPr marL="746125" indent="-285750" defTabSz="958850">
              <a:defRPr sz="2400">
                <a:solidFill>
                  <a:schemeClr val="tx1"/>
                </a:solidFill>
                <a:latin typeface="Arial" panose="020B0604020202020204" pitchFamily="34" charset="0"/>
              </a:defRPr>
            </a:lvl2pPr>
            <a:lvl3pPr marL="1147763" indent="-230188" defTabSz="958850">
              <a:defRPr sz="2400">
                <a:solidFill>
                  <a:schemeClr val="tx1"/>
                </a:solidFill>
                <a:latin typeface="Arial" panose="020B0604020202020204" pitchFamily="34" charset="0"/>
              </a:defRPr>
            </a:lvl3pPr>
            <a:lvl4pPr marL="1608138" indent="-230188" defTabSz="958850">
              <a:defRPr sz="2400">
                <a:solidFill>
                  <a:schemeClr val="tx1"/>
                </a:solidFill>
                <a:latin typeface="Arial" panose="020B0604020202020204" pitchFamily="34" charset="0"/>
              </a:defRPr>
            </a:lvl4pPr>
            <a:lvl5pPr marL="2066925" indent="-230188" defTabSz="958850">
              <a:defRPr sz="2400">
                <a:solidFill>
                  <a:schemeClr val="tx1"/>
                </a:solidFill>
                <a:latin typeface="Arial" panose="020B0604020202020204" pitchFamily="34" charset="0"/>
              </a:defRPr>
            </a:lvl5pPr>
            <a:lvl6pPr marL="2524125" indent="-230188" defTabSz="958850" eaLnBrk="0" fontAlgn="base" hangingPunct="0">
              <a:spcBef>
                <a:spcPct val="0"/>
              </a:spcBef>
              <a:spcAft>
                <a:spcPct val="0"/>
              </a:spcAft>
              <a:defRPr sz="2400">
                <a:solidFill>
                  <a:schemeClr val="tx1"/>
                </a:solidFill>
                <a:latin typeface="Arial" panose="020B0604020202020204" pitchFamily="34" charset="0"/>
              </a:defRPr>
            </a:lvl6pPr>
            <a:lvl7pPr marL="2981325" indent="-230188" defTabSz="958850" eaLnBrk="0" fontAlgn="base" hangingPunct="0">
              <a:spcBef>
                <a:spcPct val="0"/>
              </a:spcBef>
              <a:spcAft>
                <a:spcPct val="0"/>
              </a:spcAft>
              <a:defRPr sz="2400">
                <a:solidFill>
                  <a:schemeClr val="tx1"/>
                </a:solidFill>
                <a:latin typeface="Arial" panose="020B0604020202020204" pitchFamily="34" charset="0"/>
              </a:defRPr>
            </a:lvl7pPr>
            <a:lvl8pPr marL="3438525" indent="-230188" defTabSz="958850" eaLnBrk="0" fontAlgn="base" hangingPunct="0">
              <a:spcBef>
                <a:spcPct val="0"/>
              </a:spcBef>
              <a:spcAft>
                <a:spcPct val="0"/>
              </a:spcAft>
              <a:defRPr sz="2400">
                <a:solidFill>
                  <a:schemeClr val="tx1"/>
                </a:solidFill>
                <a:latin typeface="Arial" panose="020B0604020202020204" pitchFamily="34" charset="0"/>
              </a:defRPr>
            </a:lvl8pPr>
            <a:lvl9pPr marL="3895725" indent="-230188" defTabSz="958850" eaLnBrk="0" fontAlgn="base" hangingPunct="0">
              <a:spcBef>
                <a:spcPct val="0"/>
              </a:spcBef>
              <a:spcAft>
                <a:spcPct val="0"/>
              </a:spcAft>
              <a:defRPr sz="2400">
                <a:solidFill>
                  <a:schemeClr val="tx1"/>
                </a:solidFill>
                <a:latin typeface="Arial" panose="020B0604020202020204" pitchFamily="34" charset="0"/>
              </a:defRPr>
            </a:lvl9pPr>
          </a:lstStyle>
          <a:p>
            <a:pPr algn="r"/>
            <a:fld id="{7DB4F31F-BB81-4B2E-B7F8-ABF6ACEFFC16}" type="slidenum">
              <a:rPr lang="en-US" altLang="en-US" sz="1000" i="1">
                <a:latin typeface="Times New Roman" panose="02020603050405020304" pitchFamily="18" charset="0"/>
              </a:rPr>
              <a:pPr algn="r"/>
              <a:t>28</a:t>
            </a:fld>
            <a:endParaRPr lang="en-US" altLang="en-US" sz="1000" i="1" dirty="0">
              <a:latin typeface="Times New Roman" panose="02020603050405020304" pitchFamily="18" charset="0"/>
            </a:endParaRPr>
          </a:p>
        </p:txBody>
      </p:sp>
      <p:sp>
        <p:nvSpPr>
          <p:cNvPr id="62468" name="Rectangle 2"/>
          <p:cNvSpPr>
            <a:spLocks noGrp="1" noRot="1" noChangeAspect="1" noChangeArrowheads="1" noTextEdit="1"/>
          </p:cNvSpPr>
          <p:nvPr>
            <p:ph type="sldImg"/>
          </p:nvPr>
        </p:nvSpPr>
        <p:spPr>
          <a:xfrm>
            <a:off x="395288" y="712788"/>
            <a:ext cx="6216650" cy="3497262"/>
          </a:xfrm>
          <a:ln w="12699" cap="flat"/>
        </p:spPr>
      </p:sp>
      <p:sp>
        <p:nvSpPr>
          <p:cNvPr id="62469" name="Rectangle 3"/>
          <p:cNvSpPr>
            <a:spLocks noGrp="1" noChangeArrowheads="1"/>
          </p:cNvSpPr>
          <p:nvPr>
            <p:ph type="body" idx="1"/>
          </p:nvPr>
        </p:nvSpPr>
        <p:spPr>
          <a:xfrm>
            <a:off x="935038" y="4451350"/>
            <a:ext cx="5138737" cy="4217988"/>
          </a:xfrm>
          <a:noFill/>
        </p:spPr>
        <p:txBody>
          <a:bodyPr lIns="94072" tIns="47833" rIns="94072" bIns="47833"/>
          <a:lstStyle/>
          <a:p>
            <a:pPr>
              <a:buClr>
                <a:schemeClr val="tx1"/>
              </a:buClr>
              <a:buFont typeface="Wingdings" panose="05000000000000000000" pitchFamily="2" charset="2"/>
              <a:buNone/>
            </a:pPr>
            <a:r>
              <a:rPr lang="en-US" altLang="en-US" sz="1600" dirty="0">
                <a:latin typeface="Arial Narrow" panose="020B0606020202030204" pitchFamily="34" charset="0"/>
              </a:rPr>
              <a:t>- Lastly, Roberts-Gordon offers a number of accessories for a variety of reasons such as a low-clearance shield that will reduce the clearances of combustibles directly below the heater, a reflector side shield that directs the radiant heat downwards and inwards for heaters that might be installed along a side wall, protective grilles, thermostats, u-tube or 90 degree bends, and more! </a:t>
            </a:r>
          </a:p>
        </p:txBody>
      </p:sp>
    </p:spTree>
    <p:extLst>
      <p:ext uri="{BB962C8B-B14F-4D97-AF65-F5344CB8AC3E}">
        <p14:creationId xmlns:p14="http://schemas.microsoft.com/office/powerpoint/2010/main" val="695386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this lesson on the Roberts-Gordon product offering. If you or your team requires additional training on our products, please do not hesitate to give us a call! </a:t>
            </a:r>
          </a:p>
        </p:txBody>
      </p:sp>
      <p:sp>
        <p:nvSpPr>
          <p:cNvPr id="4" name="Slide Number Placeholder 3"/>
          <p:cNvSpPr>
            <a:spLocks noGrp="1"/>
          </p:cNvSpPr>
          <p:nvPr>
            <p:ph type="sldNum" sz="quarter" idx="5"/>
          </p:nvPr>
        </p:nvSpPr>
        <p:spPr/>
        <p:txBody>
          <a:bodyPr/>
          <a:lstStyle/>
          <a:p>
            <a:fld id="{1B3727B4-39DC-4F4D-8D09-F9552ECAB6A3}" type="slidenum">
              <a:rPr lang="en-US" smtClean="0"/>
              <a:t>29</a:t>
            </a:fld>
            <a:endParaRPr lang="en-US" dirty="0"/>
          </a:p>
        </p:txBody>
      </p:sp>
    </p:spTree>
    <p:extLst>
      <p:ext uri="{BB962C8B-B14F-4D97-AF65-F5344CB8AC3E}">
        <p14:creationId xmlns:p14="http://schemas.microsoft.com/office/powerpoint/2010/main" val="418273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There are many common features that are shared across our product offering.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One of which for our unitary heaters is an internal patrician that separates the combustion air from the electrical compartment. This key feature helps keep dust and other debris off of electrical components keeping them clean to increase the longevity of the heater.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Also, silicone gasketing is applied to all removable door panels to maintain a tight seal for added protection from the environment.</a:t>
            </a:r>
          </a:p>
        </p:txBody>
      </p:sp>
      <p:sp>
        <p:nvSpPr>
          <p:cNvPr id="4" name="Slide Number Placeholder 3"/>
          <p:cNvSpPr>
            <a:spLocks noGrp="1"/>
          </p:cNvSpPr>
          <p:nvPr>
            <p:ph type="sldNum" sz="quarter" idx="10"/>
          </p:nvPr>
        </p:nvSpPr>
        <p:spPr/>
        <p:txBody>
          <a:bodyPr/>
          <a:lstStyle/>
          <a:p>
            <a:fld id="{1B3727B4-39DC-4F4D-8D09-F9552ECAB6A3}" type="slidenum">
              <a:rPr lang="en-US" smtClean="0"/>
              <a:t>3</a:t>
            </a:fld>
            <a:endParaRPr lang="en-US" dirty="0"/>
          </a:p>
        </p:txBody>
      </p:sp>
    </p:spTree>
    <p:extLst>
      <p:ext uri="{BB962C8B-B14F-4D97-AF65-F5344CB8AC3E}">
        <p14:creationId xmlns:p14="http://schemas.microsoft.com/office/powerpoint/2010/main" val="49549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All burners and vacuum pumps come with a baked-on black powder coat finish.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Powder coat provides an extremely durable level of protection for a long-lasting finish that is highly resistant to corrosion, chipping, scratching, or fading.</a:t>
            </a:r>
          </a:p>
        </p:txBody>
      </p:sp>
      <p:sp>
        <p:nvSpPr>
          <p:cNvPr id="4" name="Slide Number Placeholder 3"/>
          <p:cNvSpPr>
            <a:spLocks noGrp="1"/>
          </p:cNvSpPr>
          <p:nvPr>
            <p:ph type="sldNum" sz="quarter" idx="10"/>
          </p:nvPr>
        </p:nvSpPr>
        <p:spPr/>
        <p:txBody>
          <a:bodyPr/>
          <a:lstStyle/>
          <a:p>
            <a:fld id="{1B3727B4-39DC-4F4D-8D09-F9552ECAB6A3}" type="slidenum">
              <a:rPr lang="en-US" smtClean="0"/>
              <a:t>4</a:t>
            </a:fld>
            <a:endParaRPr lang="en-US" dirty="0"/>
          </a:p>
        </p:txBody>
      </p:sp>
    </p:spTree>
    <p:extLst>
      <p:ext uri="{BB962C8B-B14F-4D97-AF65-F5344CB8AC3E}">
        <p14:creationId xmlns:p14="http://schemas.microsoft.com/office/powerpoint/2010/main" val="285683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1200150"/>
            <a:ext cx="5762625" cy="3241675"/>
          </a:xfrm>
        </p:spPr>
      </p:sp>
      <p:sp>
        <p:nvSpPr>
          <p:cNvPr id="3" name="Notes Placeholder 2"/>
          <p:cNvSpPr>
            <a:spLocks noGrp="1"/>
          </p:cNvSpPr>
          <p:nvPr>
            <p:ph type="body" idx="1"/>
          </p:nvPr>
        </p:nvSpPr>
        <p:spPr/>
        <p:txBody>
          <a:bodyPr/>
          <a:lstStyle/>
          <a:p>
            <a:pPr marL="177022" indent="-177022">
              <a:buFontTx/>
              <a:buChar char="-"/>
            </a:pPr>
            <a:r>
              <a:rPr lang="en-US" baseline="0" dirty="0"/>
              <a:t>We offer different tube material options and 2 different reflector shapes throughout our product offering </a:t>
            </a:r>
          </a:p>
          <a:p>
            <a:pPr marL="177022" indent="-177022">
              <a:buFontTx/>
              <a:buChar char="-"/>
            </a:pPr>
            <a:r>
              <a:rPr lang="en-US" baseline="0" dirty="0"/>
              <a:t>Our 2 reflector types are referred to as our standard reflector and our high efficiency reflector both available in mill-finished aluminum, while the standard reflector is also available in stainless steel. The performance of the 2 material types is measured in reflectivity, which is a rating given for materials ability to reflect radiant energy. Mill-finished aluminum has a high reflectivity rating that ranges from .91  to .95. While the reflectivity rating for stainless steel is much lower with a range of .48 to .66.</a:t>
            </a:r>
          </a:p>
          <a:p>
            <a:pPr marL="177022" indent="-177022">
              <a:buFontTx/>
              <a:buChar char="-"/>
            </a:pPr>
            <a:r>
              <a:rPr lang="en-US" baseline="0" dirty="0"/>
              <a:t> For years the standard reflector was considered the best in the industry. However, the innovative design of the high efficiency reflector introduced to the marketing in 2016 has more gradual bends and a wider reflective space to maximize the </a:t>
            </a:r>
            <a:r>
              <a:rPr lang="en-US" dirty="0"/>
              <a:t>amount of radiant energy emitted from the heat exchanger</a:t>
            </a:r>
            <a:r>
              <a:rPr lang="en-US" baseline="0" dirty="0"/>
              <a:t> and direct it to the space below. When compared to the competition, the high efficiency reflector reflects more radiant energy than any other reflector in the industry.</a:t>
            </a:r>
          </a:p>
          <a:p>
            <a:pPr marL="177022" indent="-177022">
              <a:buFontTx/>
              <a:buChar char="-"/>
            </a:pPr>
            <a:endParaRPr lang="en-US" baseline="0" dirty="0"/>
          </a:p>
          <a:p>
            <a:pPr>
              <a:buClr>
                <a:schemeClr val="tx1"/>
              </a:buClr>
              <a:buFontTx/>
              <a:buChar char="-"/>
            </a:pPr>
            <a:r>
              <a:rPr lang="en-US" altLang="en-US" dirty="0">
                <a:latin typeface="Arial" panose="020B0604020202020204" pitchFamily="34" charset="0"/>
              </a:rPr>
              <a:t>Our heat exchanger tubes are 4” diameter 16-gauge steel tubing. Highlighted in red are the 3 basics  types of tube material we offer along with their emissivity ratings. Emissivity is the measurement of material’s ability to product useable radiant heat. </a:t>
            </a:r>
          </a:p>
          <a:p>
            <a:pPr>
              <a:buClr>
                <a:schemeClr val="tx1"/>
              </a:buClr>
              <a:buFontTx/>
              <a:buChar char="-"/>
            </a:pPr>
            <a:r>
              <a:rPr lang="en-US" altLang="en-US" dirty="0">
                <a:latin typeface="Arial" panose="020B0604020202020204" pitchFamily="34" charset="0"/>
              </a:rPr>
              <a:t>The 2 most common types of tubing use are hot rolled steel, and heat treated aluminized which both have a high emissivity rating of .80. HRS is the economical choice as heat treated aluminized is a more durable option when comparing the 2.</a:t>
            </a:r>
          </a:p>
          <a:p>
            <a:pPr>
              <a:buClr>
                <a:schemeClr val="tx1"/>
              </a:buClr>
              <a:buFontTx/>
              <a:buChar char="-"/>
            </a:pPr>
            <a:r>
              <a:rPr lang="en-US" altLang="en-US" dirty="0">
                <a:latin typeface="Arial" panose="020B0604020202020204" pitchFamily="34" charset="0"/>
              </a:rPr>
              <a:t> Porcelain coated tubing is ideal for condensing CORAYVAC systems or for added durability. The tubes are coated porcelain both inside and out for increased emissivity which ranges from .92 to .96 and for corrosion resistance. </a:t>
            </a:r>
          </a:p>
          <a:p>
            <a:pPr>
              <a:buClr>
                <a:schemeClr val="tx1"/>
              </a:buClr>
              <a:buFontTx/>
              <a:buChar char="-"/>
            </a:pPr>
            <a:r>
              <a:rPr lang="en-US" altLang="en-US" dirty="0">
                <a:latin typeface="Arial" panose="020B0604020202020204" pitchFamily="34" charset="0"/>
              </a:rPr>
              <a:t>Although the same materials are available for all products, it is important to note that for all unitary heaters, the first section of radiant tubing that bolts to the burner head is made up of </a:t>
            </a:r>
            <a:r>
              <a:rPr lang="en-US" altLang="en-US" dirty="0" err="1">
                <a:latin typeface="Arial" panose="020B0604020202020204" pitchFamily="34" charset="0"/>
              </a:rPr>
              <a:t>alumi-therm</a:t>
            </a:r>
            <a:r>
              <a:rPr lang="en-US" altLang="en-US" dirty="0">
                <a:latin typeface="Arial" panose="020B0604020202020204" pitchFamily="34" charset="0"/>
              </a:rPr>
              <a:t> steel.  </a:t>
            </a:r>
            <a:r>
              <a:rPr lang="en-US" altLang="en-US" dirty="0" err="1">
                <a:latin typeface="Arial" panose="020B0604020202020204" pitchFamily="34" charset="0"/>
              </a:rPr>
              <a:t>Alumi-therm</a:t>
            </a:r>
            <a:r>
              <a:rPr lang="en-US" altLang="en-US" dirty="0">
                <a:latin typeface="Arial" panose="020B0604020202020204" pitchFamily="34" charset="0"/>
              </a:rPr>
              <a:t> is a combination of aluminized steel with a small percentage of titanium alloy mixed in to provide a durable long lasting heat exchanger. </a:t>
            </a:r>
          </a:p>
          <a:p>
            <a:pPr>
              <a:buClr>
                <a:schemeClr val="tx1"/>
              </a:buClr>
              <a:buFontTx/>
              <a:buNone/>
            </a:pPr>
            <a:endParaRPr lang="en-US" altLang="en-US" dirty="0">
              <a:latin typeface="Arial" panose="020B0604020202020204" pitchFamily="34" charset="0"/>
            </a:endParaRPr>
          </a:p>
          <a:p>
            <a:pPr>
              <a:buClr>
                <a:schemeClr val="tx1"/>
              </a:buClr>
              <a:buFontTx/>
              <a:buChar char="-"/>
            </a:pPr>
            <a:r>
              <a:rPr lang="en-US" altLang="en-US" baseline="0" dirty="0">
                <a:latin typeface="Arial" panose="020B0604020202020204" pitchFamily="34" charset="0"/>
              </a:rPr>
              <a:t> Emissivity Ratings: HT Alum and Hot Rolled Steel = .80 / Double coated porcelain = .95 / Schedule 40 black steel pipe for CORAYVAC Classic Systems (provided by others) = .95 / Cast iron combustion chambers for CORAYVAC Classic Systems = .95. </a:t>
            </a:r>
            <a:endParaRPr lang="en-US" altLang="en-US" dirty="0">
              <a:latin typeface="Arial" panose="020B0604020202020204" pitchFamily="34" charset="0"/>
            </a:endParaRPr>
          </a:p>
          <a:p>
            <a:pPr marL="177022" indent="-177022">
              <a:buFontTx/>
              <a:buChar char="-"/>
            </a:pPr>
            <a:endParaRPr lang="en-US" baseline="0" dirty="0"/>
          </a:p>
          <a:p>
            <a:pPr marL="177022" indent="-177022">
              <a:buFontTx/>
              <a:buChar char="-"/>
            </a:pPr>
            <a:endParaRPr lang="en-US" dirty="0"/>
          </a:p>
          <a:p>
            <a:pPr marL="177022" indent="-177022">
              <a:buFontTx/>
              <a:buChar char="-"/>
            </a:pP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9AC8A6EA-27A1-41C5-92E7-484F318AACE0}" type="slidenum">
              <a:rPr lang="en-US" smtClean="0"/>
              <a:t>5</a:t>
            </a:fld>
            <a:endParaRPr lang="en-US" dirty="0"/>
          </a:p>
        </p:txBody>
      </p:sp>
    </p:spTree>
    <p:extLst>
      <p:ext uri="{BB962C8B-B14F-4D97-AF65-F5344CB8AC3E}">
        <p14:creationId xmlns:p14="http://schemas.microsoft.com/office/powerpoint/2010/main" val="4242491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Roberts Gordon heating equipment is offered under 4 different brand names. CORAYVAC, VANTAGE, GORDONRAY, and CARIBE.</a:t>
            </a:r>
          </a:p>
          <a:p>
            <a:pPr marL="171450" indent="-171450">
              <a:buFontTx/>
              <a:buChar char="-"/>
            </a:pPr>
            <a:r>
              <a:rPr lang="en-US" dirty="0" err="1"/>
              <a:t>Coravyac</a:t>
            </a:r>
            <a:r>
              <a:rPr lang="en-US" dirty="0"/>
              <a:t> was originally introduced in the early 1960’s as the first low-intensity gas-fired infrared heating system on the market. It was then and remains today the premier product in the industry and as the most energy efficient, high-comfort heating method in the entire HVAC industry.</a:t>
            </a:r>
          </a:p>
          <a:p>
            <a:pPr marL="171450" indent="-171450">
              <a:buFontTx/>
              <a:buChar char="-"/>
            </a:pPr>
            <a:r>
              <a:rPr lang="en-US" dirty="0"/>
              <a:t>The VANTAGE family consists of 6 different premium unitary heaters. </a:t>
            </a:r>
          </a:p>
          <a:p>
            <a:pPr marL="171450" indent="-171450">
              <a:buFontTx/>
              <a:buChar char="-"/>
            </a:pPr>
            <a:r>
              <a:rPr lang="en-US" dirty="0"/>
              <a:t>GORDONRAY consists of 2 heaters that offer fantastic value. </a:t>
            </a:r>
          </a:p>
          <a:p>
            <a:pPr marL="171450" indent="-171450">
              <a:buFontTx/>
              <a:buChar char="-"/>
            </a:pPr>
            <a:r>
              <a:rPr lang="en-US" dirty="0"/>
              <a:t>The CARIBE is primarily designed and used for residential applications.</a:t>
            </a:r>
          </a:p>
          <a:p>
            <a:pPr marL="171450" indent="-171450">
              <a:buFontTx/>
              <a:buChar char="-"/>
            </a:pPr>
            <a:r>
              <a:rPr lang="en-US" baseline="0" dirty="0"/>
              <a:t>All Roberts-Gordon products are proudly made in Buffalo NY and qualify for all made in America or buy American requirements.</a:t>
            </a:r>
          </a:p>
          <a:p>
            <a:pPr marL="171450" indent="-171450">
              <a:buFontTx/>
              <a:buChar char="-"/>
            </a:pPr>
            <a:r>
              <a:rPr lang="en-US" baseline="0" dirty="0"/>
              <a:t>All Roberts-Gordon products are factory tested and are covered by an industry leading 3-year tip to tip warranty.</a:t>
            </a:r>
          </a:p>
        </p:txBody>
      </p:sp>
      <p:sp>
        <p:nvSpPr>
          <p:cNvPr id="4" name="Slide Number Placeholder 3"/>
          <p:cNvSpPr>
            <a:spLocks noGrp="1"/>
          </p:cNvSpPr>
          <p:nvPr>
            <p:ph type="sldNum" sz="quarter" idx="5"/>
          </p:nvPr>
        </p:nvSpPr>
        <p:spPr/>
        <p:txBody>
          <a:bodyPr/>
          <a:lstStyle/>
          <a:p>
            <a:fld id="{1B3727B4-39DC-4F4D-8D09-F9552ECAB6A3}" type="slidenum">
              <a:rPr lang="en-US" smtClean="0"/>
              <a:t>6</a:t>
            </a:fld>
            <a:endParaRPr lang="en-US" dirty="0"/>
          </a:p>
        </p:txBody>
      </p:sp>
    </p:spTree>
    <p:extLst>
      <p:ext uri="{BB962C8B-B14F-4D97-AF65-F5344CB8AC3E}">
        <p14:creationId xmlns:p14="http://schemas.microsoft.com/office/powerpoint/2010/main" val="11633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228600" indent="-228600">
              <a:spcBef>
                <a:spcPct val="40000"/>
              </a:spcBef>
            </a:pPr>
            <a:r>
              <a:rPr lang="en-US" altLang="en-US" sz="1200" dirty="0">
                <a:latin typeface="Arial" panose="020B0604020202020204" pitchFamily="34" charset="0"/>
              </a:rPr>
              <a:t>As mentioned, CORAYVAC is the premier product in the industry. </a:t>
            </a:r>
          </a:p>
          <a:p>
            <a:pPr marL="228600" indent="-228600">
              <a:spcBef>
                <a:spcPct val="40000"/>
              </a:spcBef>
            </a:pPr>
            <a:r>
              <a:rPr lang="en-US" altLang="en-US" sz="1200" dirty="0">
                <a:latin typeface="Arial" panose="020B0604020202020204" pitchFamily="34" charset="0"/>
              </a:rPr>
              <a:t>2. It is a vacuum system that incorporates burners in series of each other. The unique burners in series design provides a consistent temperature throughout the heating system to maximize comfort levels within the space. </a:t>
            </a:r>
            <a:r>
              <a:rPr lang="en-US" altLang="en-US" sz="1200" dirty="0" err="1">
                <a:latin typeface="Arial" panose="020B0604020202020204" pitchFamily="34" charset="0"/>
              </a:rPr>
              <a:t>Corayvac</a:t>
            </a:r>
            <a:r>
              <a:rPr lang="en-US" altLang="en-US" sz="1200" dirty="0">
                <a:latin typeface="Arial" panose="020B0604020202020204" pitchFamily="34" charset="0"/>
              </a:rPr>
              <a:t> can be designed as a condensing system and is known as the most energy efficient infrared heating system in the industry.</a:t>
            </a:r>
          </a:p>
          <a:p>
            <a:pPr marL="228600" indent="-228600">
              <a:spcBef>
                <a:spcPct val="40000"/>
              </a:spcBef>
              <a:buAutoNum type="arabicPeriod" startAt="3"/>
            </a:pPr>
            <a:r>
              <a:rPr lang="en-US" altLang="en-US" sz="1200" dirty="0">
                <a:latin typeface="Arial" panose="020B0604020202020204" pitchFamily="34" charset="0"/>
              </a:rPr>
              <a:t>Ideal for large areas, CORAYVAC a fully engineered heating system that can be custom designed to fit almost any commercial/industrial application. </a:t>
            </a:r>
          </a:p>
          <a:p>
            <a:pPr marL="228600" indent="-228600">
              <a:spcBef>
                <a:spcPct val="40000"/>
              </a:spcBef>
              <a:buAutoNum type="arabicPeriod" startAt="3"/>
            </a:pPr>
            <a:r>
              <a:rPr lang="en-US" altLang="en-US" sz="1200" dirty="0">
                <a:latin typeface="Arial" panose="020B0604020202020204" pitchFamily="34" charset="0"/>
              </a:rPr>
              <a:t>The total output of a single </a:t>
            </a:r>
            <a:r>
              <a:rPr lang="en-US" altLang="en-US" sz="1200" dirty="0" err="1">
                <a:latin typeface="Arial" panose="020B0604020202020204" pitchFamily="34" charset="0"/>
              </a:rPr>
              <a:t>Corayvac</a:t>
            </a:r>
            <a:r>
              <a:rPr lang="en-US" altLang="en-US" sz="1200" dirty="0">
                <a:latin typeface="Arial" panose="020B0604020202020204" pitchFamily="34" charset="0"/>
              </a:rPr>
              <a:t> system can be over 1 </a:t>
            </a:r>
            <a:r>
              <a:rPr lang="en-US" altLang="en-US" sz="1200" dirty="0" err="1">
                <a:latin typeface="Arial" panose="020B0604020202020204" pitchFamily="34" charset="0"/>
              </a:rPr>
              <a:t>mBTU</a:t>
            </a:r>
            <a:r>
              <a:rPr lang="en-US" altLang="en-US" sz="1200" dirty="0">
                <a:latin typeface="Arial" panose="020B0604020202020204" pitchFamily="34" charset="0"/>
              </a:rPr>
              <a:t>, thus drastically reducing the amount of flue penetrations compared to other heating methods. Only 1 flue penetration required per heating system.</a:t>
            </a:r>
          </a:p>
          <a:p>
            <a:pPr marL="228600" indent="-228600">
              <a:spcBef>
                <a:spcPct val="40000"/>
              </a:spcBef>
              <a:buAutoNum type="arabicPeriod" startAt="3"/>
            </a:pPr>
            <a:r>
              <a:rPr lang="en-US" altLang="en-US" sz="1200" dirty="0">
                <a:latin typeface="Arial" panose="020B0604020202020204" pitchFamily="34" charset="0"/>
              </a:rPr>
              <a:t>Perhaps the most unique, and highly specifiable feature in a </a:t>
            </a:r>
            <a:r>
              <a:rPr lang="en-US" altLang="en-US" sz="1200" dirty="0" err="1">
                <a:latin typeface="Arial" panose="020B0604020202020204" pitchFamily="34" charset="0"/>
              </a:rPr>
              <a:t>Corayvac</a:t>
            </a:r>
            <a:r>
              <a:rPr lang="en-US" altLang="en-US" sz="1200" dirty="0">
                <a:latin typeface="Arial" panose="020B0604020202020204" pitchFamily="34" charset="0"/>
              </a:rPr>
              <a:t> burner is the zero pressure regulator. The zero pressure regulator controls the outlet pressure of gas by only allowing the flow of gas to occur when a negative pressure is produced by the vacuum pump. </a:t>
            </a:r>
          </a:p>
          <a:p>
            <a:pPr marL="228600" indent="-228600">
              <a:spcBef>
                <a:spcPct val="40000"/>
              </a:spcBef>
              <a:buAutoNum type="arabicPeriod" startAt="3"/>
            </a:pPr>
            <a:endParaRPr lang="en-US" altLang="en-US" sz="1200" dirty="0">
              <a:latin typeface="Arial" panose="020B0604020202020204" pitchFamily="34" charset="0"/>
            </a:endParaRPr>
          </a:p>
          <a:p>
            <a:pPr marL="228600" indent="-228600">
              <a:spcBef>
                <a:spcPct val="40000"/>
              </a:spcBef>
              <a:buAutoNum type="arabicPeriod" startAt="3"/>
            </a:pPr>
            <a:endParaRPr lang="en-US" altLang="en-US" sz="1200" dirty="0">
              <a:latin typeface="Arial" panose="020B0604020202020204" pitchFamily="34" charset="0"/>
            </a:endParaRPr>
          </a:p>
          <a:p>
            <a:pPr marL="228600" indent="-228600">
              <a:spcBef>
                <a:spcPct val="40000"/>
              </a:spcBef>
              <a:buAutoNum type="arabicPeriod" startAt="3"/>
            </a:pPr>
            <a:r>
              <a:rPr lang="en-US" altLang="en-US" sz="1200" dirty="0">
                <a:latin typeface="Arial" panose="020B0604020202020204" pitchFamily="34" charset="0"/>
              </a:rPr>
              <a:t>CORAYVAC® is also the only in-series system in the industry with components to handle condensate when designed for maximum fuel efficiency</a:t>
            </a:r>
          </a:p>
          <a:p>
            <a:pPr marL="228600" indent="-228600">
              <a:spcBef>
                <a:spcPct val="40000"/>
              </a:spcBef>
              <a:buAutoNum type="arabicPeriod" startAt="3"/>
            </a:pPr>
            <a:r>
              <a:rPr lang="en-US" altLang="en-US" sz="1200" dirty="0">
                <a:latin typeface="Arial" panose="020B0604020202020204" pitchFamily="34" charset="0"/>
              </a:rPr>
              <a:t>BTU’s: 20 (NG only), 40, 60, 80, 90, 100, 110 (NG only), 120 (LP only)</a:t>
            </a:r>
          </a:p>
          <a:p>
            <a:pPr>
              <a:lnSpc>
                <a:spcPct val="90000"/>
              </a:lnSpc>
              <a:spcBef>
                <a:spcPct val="40000"/>
              </a:spcBef>
              <a:buFontTx/>
              <a:buChar char="•"/>
            </a:pPr>
            <a:r>
              <a:rPr lang="en-US" altLang="en-US" sz="1200" dirty="0">
                <a:latin typeface="Arial" panose="020B0604020202020204" pitchFamily="34" charset="0"/>
              </a:rPr>
              <a:t>Direct spark ignition, fully automatic 3-try, 100% shut off in the event of a failure. </a:t>
            </a:r>
            <a:endParaRPr lang="en-US" altLang="en-US" dirty="0">
              <a:latin typeface="Arial" panose="020B0604020202020204" pitchFamily="34" charset="0"/>
            </a:endParaRPr>
          </a:p>
          <a:p>
            <a:pPr marL="228600" indent="-228600">
              <a:spcBef>
                <a:spcPct val="40000"/>
              </a:spcBef>
            </a:pPr>
            <a:endParaRPr lang="en-US" altLang="en-US" sz="1200" dirty="0">
              <a:latin typeface="Arial" panose="020B0604020202020204" pitchFamily="34" charset="0"/>
            </a:endParaRPr>
          </a:p>
          <a:p>
            <a:pPr marL="232326" marR="0" indent="-232326"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p:txBody>
      </p:sp>
      <p:sp>
        <p:nvSpPr>
          <p:cNvPr id="4" name="Slide Number Placeholder 3"/>
          <p:cNvSpPr>
            <a:spLocks noGrp="1"/>
          </p:cNvSpPr>
          <p:nvPr>
            <p:ph type="sldNum" sz="quarter" idx="10"/>
          </p:nvPr>
        </p:nvSpPr>
        <p:spPr/>
        <p:txBody>
          <a:bodyPr/>
          <a:lstStyle/>
          <a:p>
            <a:fld id="{1B3727B4-39DC-4F4D-8D09-F9552ECAB6A3}" type="slidenum">
              <a:rPr lang="en-US" smtClean="0"/>
              <a:t>7</a:t>
            </a:fld>
            <a:endParaRPr lang="en-US" dirty="0"/>
          </a:p>
        </p:txBody>
      </p:sp>
    </p:spTree>
    <p:extLst>
      <p:ext uri="{BB962C8B-B14F-4D97-AF65-F5344CB8AC3E}">
        <p14:creationId xmlns:p14="http://schemas.microsoft.com/office/powerpoint/2010/main" val="19984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47738">
              <a:defRPr sz="2800" b="1">
                <a:solidFill>
                  <a:schemeClr val="tx1"/>
                </a:solidFill>
                <a:latin typeface="Arial Narrow" panose="020B0606020202030204" pitchFamily="34" charset="0"/>
              </a:defRPr>
            </a:lvl1pPr>
            <a:lvl2pPr marL="742950" indent="-285750" defTabSz="947738">
              <a:defRPr sz="2800" b="1">
                <a:solidFill>
                  <a:schemeClr val="tx1"/>
                </a:solidFill>
                <a:latin typeface="Arial Narrow" panose="020B0606020202030204" pitchFamily="34" charset="0"/>
              </a:defRPr>
            </a:lvl2pPr>
            <a:lvl3pPr marL="1143000" indent="-228600" defTabSz="947738">
              <a:defRPr sz="2800" b="1">
                <a:solidFill>
                  <a:schemeClr val="tx1"/>
                </a:solidFill>
                <a:latin typeface="Arial Narrow" panose="020B0606020202030204" pitchFamily="34" charset="0"/>
              </a:defRPr>
            </a:lvl3pPr>
            <a:lvl4pPr marL="1600200" indent="-228600" defTabSz="947738">
              <a:defRPr sz="2800" b="1">
                <a:solidFill>
                  <a:schemeClr val="tx1"/>
                </a:solidFill>
                <a:latin typeface="Arial Narrow" panose="020B0606020202030204" pitchFamily="34" charset="0"/>
              </a:defRPr>
            </a:lvl4pPr>
            <a:lvl5pPr marL="2057400" indent="-228600" defTabSz="947738">
              <a:defRPr sz="2800" b="1">
                <a:solidFill>
                  <a:schemeClr val="tx1"/>
                </a:solidFill>
                <a:latin typeface="Arial Narrow" panose="020B0606020202030204" pitchFamily="34" charset="0"/>
              </a:defRPr>
            </a:lvl5pPr>
            <a:lvl6pPr marL="2514600" indent="-228600" defTabSz="947738" eaLnBrk="0" fontAlgn="base" hangingPunct="0">
              <a:spcBef>
                <a:spcPct val="0"/>
              </a:spcBef>
              <a:spcAft>
                <a:spcPct val="0"/>
              </a:spcAft>
              <a:defRPr sz="2800" b="1">
                <a:solidFill>
                  <a:schemeClr val="tx1"/>
                </a:solidFill>
                <a:latin typeface="Arial Narrow" panose="020B0606020202030204" pitchFamily="34" charset="0"/>
              </a:defRPr>
            </a:lvl6pPr>
            <a:lvl7pPr marL="2971800" indent="-228600" defTabSz="947738" eaLnBrk="0" fontAlgn="base" hangingPunct="0">
              <a:spcBef>
                <a:spcPct val="0"/>
              </a:spcBef>
              <a:spcAft>
                <a:spcPct val="0"/>
              </a:spcAft>
              <a:defRPr sz="2800" b="1">
                <a:solidFill>
                  <a:schemeClr val="tx1"/>
                </a:solidFill>
                <a:latin typeface="Arial Narrow" panose="020B0606020202030204" pitchFamily="34" charset="0"/>
              </a:defRPr>
            </a:lvl7pPr>
            <a:lvl8pPr marL="3429000" indent="-228600" defTabSz="947738" eaLnBrk="0" fontAlgn="base" hangingPunct="0">
              <a:spcBef>
                <a:spcPct val="0"/>
              </a:spcBef>
              <a:spcAft>
                <a:spcPct val="0"/>
              </a:spcAft>
              <a:defRPr sz="2800" b="1">
                <a:solidFill>
                  <a:schemeClr val="tx1"/>
                </a:solidFill>
                <a:latin typeface="Arial Narrow" panose="020B0606020202030204" pitchFamily="34" charset="0"/>
              </a:defRPr>
            </a:lvl8pPr>
            <a:lvl9pPr marL="3886200" indent="-228600" defTabSz="947738" eaLnBrk="0" fontAlgn="base" hangingPunct="0">
              <a:spcBef>
                <a:spcPct val="0"/>
              </a:spcBef>
              <a:spcAft>
                <a:spcPct val="0"/>
              </a:spcAft>
              <a:defRPr sz="2800" b="1">
                <a:solidFill>
                  <a:schemeClr val="tx1"/>
                </a:solidFill>
                <a:latin typeface="Arial Narrow" panose="020B0606020202030204" pitchFamily="34" charset="0"/>
              </a:defRPr>
            </a:lvl9pPr>
          </a:lstStyle>
          <a:p>
            <a:fld id="{D7CCE41C-E73C-4A97-A637-17F5C63E1EE3}" type="slidenum">
              <a:rPr lang="en-US" altLang="en-US" sz="1000" b="0" smtClean="0">
                <a:latin typeface="Times New Roman" panose="02020603050405020304" pitchFamily="18" charset="0"/>
              </a:rPr>
              <a:pPr/>
              <a:t>8</a:t>
            </a:fld>
            <a:endParaRPr lang="en-US" altLang="en-US" sz="1000" b="0" dirty="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419100" y="701675"/>
            <a:ext cx="6175375" cy="3475038"/>
          </a:xfrm>
          <a:ln cap="flat"/>
        </p:spPr>
      </p:sp>
      <p:sp>
        <p:nvSpPr>
          <p:cNvPr id="11268" name="Rectangle 3"/>
          <p:cNvSpPr>
            <a:spLocks noGrp="1" noChangeArrowheads="1"/>
          </p:cNvSpPr>
          <p:nvPr>
            <p:ph type="body" idx="1"/>
          </p:nvPr>
        </p:nvSpPr>
        <p:spPr>
          <a:noFill/>
        </p:spPr>
        <p:txBody>
          <a:bodyPr lIns="93503" tIns="47544" rIns="93503" bIns="47544"/>
          <a:lstStyle/>
          <a:p>
            <a:pPr marL="171450" indent="-171450">
              <a:lnSpc>
                <a:spcPct val="90000"/>
              </a:lnSpc>
              <a:spcBef>
                <a:spcPct val="40000"/>
              </a:spcBef>
              <a:buFontTx/>
              <a:buChar char="-"/>
            </a:pPr>
            <a:r>
              <a:rPr lang="en-US" sz="1200" b="0" i="0" u="none" strike="noStrike" kern="1200" baseline="0" dirty="0">
                <a:solidFill>
                  <a:schemeClr val="tx1"/>
                </a:solidFill>
                <a:latin typeface="+mn-lt"/>
                <a:ea typeface="+mn-ea"/>
                <a:cs typeface="+mn-cs"/>
              </a:rPr>
              <a:t>Combustion air enters a CORAYVAC system through the end vent plate which is located on the very end of the heating system and through the CORAYVAC burner filter.</a:t>
            </a:r>
          </a:p>
          <a:p>
            <a:pPr marL="171450" indent="-171450">
              <a:lnSpc>
                <a:spcPct val="90000"/>
              </a:lnSpc>
              <a:spcBef>
                <a:spcPct val="40000"/>
              </a:spcBef>
              <a:buFontTx/>
              <a:buChar char="-"/>
            </a:pPr>
            <a:r>
              <a:rPr lang="en-US" sz="1200" b="0" i="0" u="none" strike="noStrike" kern="1200" baseline="0" dirty="0">
                <a:solidFill>
                  <a:schemeClr val="tx1"/>
                </a:solidFill>
                <a:latin typeface="+mn-lt"/>
                <a:ea typeface="+mn-ea"/>
                <a:cs typeface="+mn-cs"/>
              </a:rPr>
              <a:t>Because the gas pressure is regulated by the zero pressure regulator, the input of each </a:t>
            </a:r>
            <a:r>
              <a:rPr lang="en-US" sz="1200" b="0" i="0" u="none" strike="noStrike" kern="1200" baseline="0" dirty="0" err="1">
                <a:solidFill>
                  <a:schemeClr val="tx1"/>
                </a:solidFill>
                <a:latin typeface="+mn-lt"/>
                <a:ea typeface="+mn-ea"/>
                <a:cs typeface="+mn-cs"/>
              </a:rPr>
              <a:t>Corayvac</a:t>
            </a:r>
            <a:r>
              <a:rPr lang="en-US" sz="1200" b="0" i="0" u="none" strike="noStrike" kern="1200" baseline="0" dirty="0">
                <a:solidFill>
                  <a:schemeClr val="tx1"/>
                </a:solidFill>
                <a:latin typeface="+mn-lt"/>
                <a:ea typeface="+mn-ea"/>
                <a:cs typeface="+mn-cs"/>
              </a:rPr>
              <a:t> burner is dependent on system vacuum. Therefore over the normal range of operating vacuum, the air to gas ratio is always linear. With no vacuum, the zero regulator prevents gas flow. </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386453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47738">
              <a:defRPr sz="2800" b="1">
                <a:solidFill>
                  <a:schemeClr val="tx1"/>
                </a:solidFill>
                <a:latin typeface="Arial Narrow" panose="020B0606020202030204" pitchFamily="34" charset="0"/>
              </a:defRPr>
            </a:lvl1pPr>
            <a:lvl2pPr marL="742950" indent="-285750" defTabSz="947738">
              <a:defRPr sz="2800" b="1">
                <a:solidFill>
                  <a:schemeClr val="tx1"/>
                </a:solidFill>
                <a:latin typeface="Arial Narrow" panose="020B0606020202030204" pitchFamily="34" charset="0"/>
              </a:defRPr>
            </a:lvl2pPr>
            <a:lvl3pPr marL="1143000" indent="-228600" defTabSz="947738">
              <a:defRPr sz="2800" b="1">
                <a:solidFill>
                  <a:schemeClr val="tx1"/>
                </a:solidFill>
                <a:latin typeface="Arial Narrow" panose="020B0606020202030204" pitchFamily="34" charset="0"/>
              </a:defRPr>
            </a:lvl3pPr>
            <a:lvl4pPr marL="1600200" indent="-228600" defTabSz="947738">
              <a:defRPr sz="2800" b="1">
                <a:solidFill>
                  <a:schemeClr val="tx1"/>
                </a:solidFill>
                <a:latin typeface="Arial Narrow" panose="020B0606020202030204" pitchFamily="34" charset="0"/>
              </a:defRPr>
            </a:lvl4pPr>
            <a:lvl5pPr marL="2057400" indent="-228600" defTabSz="947738">
              <a:defRPr sz="2800" b="1">
                <a:solidFill>
                  <a:schemeClr val="tx1"/>
                </a:solidFill>
                <a:latin typeface="Arial Narrow" panose="020B0606020202030204" pitchFamily="34" charset="0"/>
              </a:defRPr>
            </a:lvl5pPr>
            <a:lvl6pPr marL="2514600" indent="-228600" defTabSz="947738" eaLnBrk="0" fontAlgn="base" hangingPunct="0">
              <a:spcBef>
                <a:spcPct val="0"/>
              </a:spcBef>
              <a:spcAft>
                <a:spcPct val="0"/>
              </a:spcAft>
              <a:defRPr sz="2800" b="1">
                <a:solidFill>
                  <a:schemeClr val="tx1"/>
                </a:solidFill>
                <a:latin typeface="Arial Narrow" panose="020B0606020202030204" pitchFamily="34" charset="0"/>
              </a:defRPr>
            </a:lvl6pPr>
            <a:lvl7pPr marL="2971800" indent="-228600" defTabSz="947738" eaLnBrk="0" fontAlgn="base" hangingPunct="0">
              <a:spcBef>
                <a:spcPct val="0"/>
              </a:spcBef>
              <a:spcAft>
                <a:spcPct val="0"/>
              </a:spcAft>
              <a:defRPr sz="2800" b="1">
                <a:solidFill>
                  <a:schemeClr val="tx1"/>
                </a:solidFill>
                <a:latin typeface="Arial Narrow" panose="020B0606020202030204" pitchFamily="34" charset="0"/>
              </a:defRPr>
            </a:lvl7pPr>
            <a:lvl8pPr marL="3429000" indent="-228600" defTabSz="947738" eaLnBrk="0" fontAlgn="base" hangingPunct="0">
              <a:spcBef>
                <a:spcPct val="0"/>
              </a:spcBef>
              <a:spcAft>
                <a:spcPct val="0"/>
              </a:spcAft>
              <a:defRPr sz="2800" b="1">
                <a:solidFill>
                  <a:schemeClr val="tx1"/>
                </a:solidFill>
                <a:latin typeface="Arial Narrow" panose="020B0606020202030204" pitchFamily="34" charset="0"/>
              </a:defRPr>
            </a:lvl8pPr>
            <a:lvl9pPr marL="3886200" indent="-228600" defTabSz="947738" eaLnBrk="0" fontAlgn="base" hangingPunct="0">
              <a:spcBef>
                <a:spcPct val="0"/>
              </a:spcBef>
              <a:spcAft>
                <a:spcPct val="0"/>
              </a:spcAft>
              <a:defRPr sz="2800" b="1">
                <a:solidFill>
                  <a:schemeClr val="tx1"/>
                </a:solidFill>
                <a:latin typeface="Arial Narrow" panose="020B0606020202030204" pitchFamily="34" charset="0"/>
              </a:defRPr>
            </a:lvl9pPr>
          </a:lstStyle>
          <a:p>
            <a:fld id="{D7CCE41C-E73C-4A97-A637-17F5C63E1EE3}" type="slidenum">
              <a:rPr lang="en-US" altLang="en-US" sz="1000" b="0" smtClean="0">
                <a:latin typeface="Times New Roman" panose="02020603050405020304" pitchFamily="18" charset="0"/>
              </a:rPr>
              <a:pPr/>
              <a:t>9</a:t>
            </a:fld>
            <a:endParaRPr lang="en-US" altLang="en-US" sz="1000" b="0" dirty="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419100" y="701675"/>
            <a:ext cx="6175375" cy="3475038"/>
          </a:xfrm>
          <a:ln cap="flat"/>
        </p:spPr>
      </p:sp>
      <p:sp>
        <p:nvSpPr>
          <p:cNvPr id="11268" name="Rectangle 3"/>
          <p:cNvSpPr>
            <a:spLocks noGrp="1" noChangeArrowheads="1"/>
          </p:cNvSpPr>
          <p:nvPr>
            <p:ph type="body" idx="1"/>
          </p:nvPr>
        </p:nvSpPr>
        <p:spPr>
          <a:noFill/>
        </p:spPr>
        <p:txBody>
          <a:bodyPr lIns="93503" tIns="47544" rIns="93503" bIns="47544"/>
          <a:lstStyle/>
          <a:p>
            <a:pPr marL="171450" indent="-171450">
              <a:buFontTx/>
              <a:buChar char="-"/>
            </a:pPr>
            <a:r>
              <a:rPr lang="en-US" sz="1200" b="0" i="0" u="none" strike="noStrike" kern="1200" baseline="0" dirty="0">
                <a:solidFill>
                  <a:schemeClr val="tx1"/>
                </a:solidFill>
                <a:latin typeface="+mn-lt"/>
                <a:ea typeface="+mn-ea"/>
                <a:cs typeface="+mn-cs"/>
              </a:rPr>
              <a:t>The zero pressure regulator is factory calibrated to maintain optimum combustion conditions at all times. Combustion conditions are unaffected by fluctuations in fuel pressure, vacuum loss, dirty air filters, changes in atmospheric pressure, wind velocity or other climate conditions.</a:t>
            </a:r>
          </a:p>
          <a:p>
            <a:pPr marL="171450" indent="-171450">
              <a:buFontTx/>
              <a:buChar char="-"/>
            </a:pPr>
            <a:r>
              <a:rPr lang="en-US" altLang="en-US" sz="1200" b="0" i="0" u="none" strike="noStrike" kern="1200" baseline="0" dirty="0">
                <a:solidFill>
                  <a:schemeClr val="tx1"/>
                </a:solidFill>
                <a:latin typeface="+mn-lt"/>
                <a:ea typeface="+mn-ea"/>
                <a:cs typeface="+mn-cs"/>
              </a:rPr>
              <a:t>It is the zero pressure regulator that also makes it possible to modulate a CORAYVAC system buy simply varying the speed of the vacuum pump via a variable frequency drive.</a:t>
            </a:r>
          </a:p>
        </p:txBody>
      </p:sp>
    </p:spTree>
    <p:extLst>
      <p:ext uri="{BB962C8B-B14F-4D97-AF65-F5344CB8AC3E}">
        <p14:creationId xmlns:p14="http://schemas.microsoft.com/office/powerpoint/2010/main" val="392912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019E-BCC7-45A3-905E-6501A61216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6A8331-AEC2-48E1-AB0B-63827F5C2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051954-BBF1-4965-855E-B23C62DCA29E}"/>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5" name="Footer Placeholder 4">
            <a:extLst>
              <a:ext uri="{FF2B5EF4-FFF2-40B4-BE49-F238E27FC236}">
                <a16:creationId xmlns:a16="http://schemas.microsoft.com/office/drawing/2014/main" id="{64D9EFB8-658B-41C3-8EA1-F76CF195D3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564920-BD78-49A4-8B3A-4F8CC8E15D0D}"/>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62329380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59EA-975A-4673-8A76-D0E1632D13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A07B2-39FF-4A89-B1FB-5E4411C62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C15AC-D92C-493D-A474-F12BB90E09CB}"/>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5" name="Footer Placeholder 4">
            <a:extLst>
              <a:ext uri="{FF2B5EF4-FFF2-40B4-BE49-F238E27FC236}">
                <a16:creationId xmlns:a16="http://schemas.microsoft.com/office/drawing/2014/main" id="{C1048E00-E9CA-467B-9AC4-01600C9BF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A585E8-0FD6-4D68-B439-7BA6049B4A96}"/>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87441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CA24F-AF8E-4486-BC9A-21C5359475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51ACC0-DF55-4878-864F-A4451617F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8542B-8BA2-45F3-A30E-07AA00F9AA3A}"/>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5" name="Footer Placeholder 4">
            <a:extLst>
              <a:ext uri="{FF2B5EF4-FFF2-40B4-BE49-F238E27FC236}">
                <a16:creationId xmlns:a16="http://schemas.microsoft.com/office/drawing/2014/main" id="{8702D786-2DCF-4B9F-BAE3-728FC0492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6459CA-36A4-45E9-9B85-409D2DBF0325}"/>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1733962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9142" y="365128"/>
            <a:ext cx="10515601"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9142" y="1825628"/>
            <a:ext cx="10515601"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142" y="4076703"/>
            <a:ext cx="10515601"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7689" y="6248400"/>
            <a:ext cx="11198579" cy="457200"/>
          </a:xfrm>
        </p:spPr>
        <p:txBody>
          <a:bodyPr/>
          <a:lstStyle>
            <a:lvl1pPr>
              <a:defRPr/>
            </a:lvl1pPr>
          </a:lstStyle>
          <a:p>
            <a:pPr>
              <a:defRPr/>
            </a:pPr>
            <a:r>
              <a:rPr lang="en-US" altLang="en-US" dirty="0"/>
              <a:t>©2015 Roberts-Gordon LLC 	This document is intended to assist licensed professionals in the exercise of their professional judgment.	www.robertsgordon.com</a:t>
            </a:r>
          </a:p>
        </p:txBody>
      </p:sp>
    </p:spTree>
    <p:extLst>
      <p:ext uri="{BB962C8B-B14F-4D97-AF65-F5344CB8AC3E}">
        <p14:creationId xmlns:p14="http://schemas.microsoft.com/office/powerpoint/2010/main" val="142046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E17A3575-9C25-48D9-BB13-44222A7AF627}"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86B465-B9A5-4665-B279-F566C096EED3}" type="slidenum">
              <a:rPr lang="en-US" smtClean="0"/>
              <a:t>‹#›</a:t>
            </a:fld>
            <a:endParaRPr lang="en-US" dirty="0"/>
          </a:p>
        </p:txBody>
      </p:sp>
      <p:sp>
        <p:nvSpPr>
          <p:cNvPr id="11" name="Content Placeholder 10"/>
          <p:cNvSpPr>
            <a:spLocks noGrp="1"/>
          </p:cNvSpPr>
          <p:nvPr>
            <p:ph sz="quarter" idx="13"/>
          </p:nvPr>
        </p:nvSpPr>
        <p:spPr>
          <a:xfrm>
            <a:off x="6172200" y="4063682"/>
            <a:ext cx="5181600" cy="2103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906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E17A3575-9C25-48D9-BB13-44222A7AF627}" type="datetimeFigureOut">
              <a:rPr lang="en-US" smtClean="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86B465-B9A5-4665-B279-F566C096EED3}" type="slidenum">
              <a:rPr lang="en-US" smtClean="0"/>
              <a:t>‹#›</a:t>
            </a:fld>
            <a:endParaRPr lang="en-US" dirty="0"/>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52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DF24A0-487B-227B-9278-CC84E696BDA5}"/>
              </a:ext>
            </a:extLst>
          </p:cNvPr>
          <p:cNvSpPr>
            <a:spLocks noGrp="1"/>
          </p:cNvSpPr>
          <p:nvPr>
            <p:ph type="dt" sz="half" idx="10"/>
          </p:nvPr>
        </p:nvSpPr>
        <p:spPr/>
        <p:txBody>
          <a:bodyPr/>
          <a:lstStyle>
            <a:lvl1pPr>
              <a:defRPr/>
            </a:lvl1pPr>
          </a:lstStyle>
          <a:p>
            <a:pPr>
              <a:defRPr/>
            </a:pPr>
            <a:fld id="{B27D8AB2-679F-407A-B988-1921F2CF1014}"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E55132F3-3750-3E77-2C0E-B61ECCCF1C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A7F2D2-338C-6008-367D-B0ACEEE9E658}"/>
              </a:ext>
            </a:extLst>
          </p:cNvPr>
          <p:cNvSpPr>
            <a:spLocks noGrp="1"/>
          </p:cNvSpPr>
          <p:nvPr>
            <p:ph type="sldNum" sz="quarter" idx="12"/>
          </p:nvPr>
        </p:nvSpPr>
        <p:spPr/>
        <p:txBody>
          <a:bodyPr/>
          <a:lstStyle>
            <a:lvl1pPr>
              <a:defRPr/>
            </a:lvl1pPr>
          </a:lstStyle>
          <a:p>
            <a:pPr>
              <a:defRPr/>
            </a:pPr>
            <a:fld id="{58BDB5B5-4BA2-4B54-8D8C-256EACEAC90C}" type="slidenum">
              <a:rPr lang="en-US"/>
              <a:pPr>
                <a:defRPr/>
              </a:pPr>
              <a:t>‹#›</a:t>
            </a:fld>
            <a:endParaRPr lang="en-US" dirty="0"/>
          </a:p>
        </p:txBody>
      </p:sp>
    </p:spTree>
    <p:extLst>
      <p:ext uri="{BB962C8B-B14F-4D97-AF65-F5344CB8AC3E}">
        <p14:creationId xmlns:p14="http://schemas.microsoft.com/office/powerpoint/2010/main" val="1213403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A4E5C-3469-45F9-1677-12444D170BD4}"/>
              </a:ext>
            </a:extLst>
          </p:cNvPr>
          <p:cNvSpPr>
            <a:spLocks noGrp="1"/>
          </p:cNvSpPr>
          <p:nvPr>
            <p:ph type="dt" sz="half" idx="10"/>
          </p:nvPr>
        </p:nvSpPr>
        <p:spPr/>
        <p:txBody>
          <a:bodyPr/>
          <a:lstStyle>
            <a:lvl1pPr>
              <a:defRPr/>
            </a:lvl1pPr>
          </a:lstStyle>
          <a:p>
            <a:pPr>
              <a:defRPr/>
            </a:pPr>
            <a:fld id="{5716F54A-BB1B-40E3-A65A-1E2DF756CF45}"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3FB2593D-B415-120C-5782-D0F5069ED7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BC1FC6-48FD-9A34-C025-36DBD9AC703F}"/>
              </a:ext>
            </a:extLst>
          </p:cNvPr>
          <p:cNvSpPr>
            <a:spLocks noGrp="1"/>
          </p:cNvSpPr>
          <p:nvPr>
            <p:ph type="sldNum" sz="quarter" idx="12"/>
          </p:nvPr>
        </p:nvSpPr>
        <p:spPr/>
        <p:txBody>
          <a:bodyPr/>
          <a:lstStyle>
            <a:lvl1pPr>
              <a:defRPr/>
            </a:lvl1pPr>
          </a:lstStyle>
          <a:p>
            <a:pPr>
              <a:defRPr/>
            </a:pPr>
            <a:fld id="{E384A6CA-19A5-4F91-9ADC-2590608B697E}" type="slidenum">
              <a:rPr lang="en-US"/>
              <a:pPr>
                <a:defRPr/>
              </a:pPr>
              <a:t>‹#›</a:t>
            </a:fld>
            <a:endParaRPr lang="en-US" dirty="0"/>
          </a:p>
        </p:txBody>
      </p:sp>
    </p:spTree>
    <p:extLst>
      <p:ext uri="{BB962C8B-B14F-4D97-AF65-F5344CB8AC3E}">
        <p14:creationId xmlns:p14="http://schemas.microsoft.com/office/powerpoint/2010/main" val="282944768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6A465-C7FE-EC50-BF34-6E8B7E30200E}"/>
              </a:ext>
            </a:extLst>
          </p:cNvPr>
          <p:cNvSpPr>
            <a:spLocks noGrp="1"/>
          </p:cNvSpPr>
          <p:nvPr>
            <p:ph type="dt" sz="half" idx="10"/>
          </p:nvPr>
        </p:nvSpPr>
        <p:spPr/>
        <p:txBody>
          <a:bodyPr/>
          <a:lstStyle>
            <a:lvl1pPr>
              <a:defRPr/>
            </a:lvl1pPr>
          </a:lstStyle>
          <a:p>
            <a:pPr>
              <a:defRPr/>
            </a:pPr>
            <a:fld id="{76344518-E1B9-47E9-B3F6-CE280D378B23}"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8312872B-4510-7194-5FC8-049F6D92D4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6729A4-41B1-65FB-9BF7-82330E1C2B9B}"/>
              </a:ext>
            </a:extLst>
          </p:cNvPr>
          <p:cNvSpPr>
            <a:spLocks noGrp="1"/>
          </p:cNvSpPr>
          <p:nvPr>
            <p:ph type="sldNum" sz="quarter" idx="12"/>
          </p:nvPr>
        </p:nvSpPr>
        <p:spPr/>
        <p:txBody>
          <a:bodyPr/>
          <a:lstStyle>
            <a:lvl1pPr>
              <a:defRPr/>
            </a:lvl1pPr>
          </a:lstStyle>
          <a:p>
            <a:pPr>
              <a:defRPr/>
            </a:pPr>
            <a:fld id="{34AF5C6B-F76D-4E0F-A307-63FC1C8D41F6}" type="slidenum">
              <a:rPr lang="en-US"/>
              <a:pPr>
                <a:defRPr/>
              </a:pPr>
              <a:t>‹#›</a:t>
            </a:fld>
            <a:endParaRPr lang="en-US" dirty="0"/>
          </a:p>
        </p:txBody>
      </p:sp>
    </p:spTree>
    <p:extLst>
      <p:ext uri="{BB962C8B-B14F-4D97-AF65-F5344CB8AC3E}">
        <p14:creationId xmlns:p14="http://schemas.microsoft.com/office/powerpoint/2010/main" val="302680191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22DA1C9-62C5-68C0-80C1-0984145090DB}"/>
              </a:ext>
            </a:extLst>
          </p:cNvPr>
          <p:cNvSpPr>
            <a:spLocks noGrp="1"/>
          </p:cNvSpPr>
          <p:nvPr>
            <p:ph type="dt" sz="half" idx="10"/>
          </p:nvPr>
        </p:nvSpPr>
        <p:spPr/>
        <p:txBody>
          <a:bodyPr/>
          <a:lstStyle>
            <a:lvl1pPr>
              <a:defRPr/>
            </a:lvl1pPr>
          </a:lstStyle>
          <a:p>
            <a:pPr>
              <a:defRPr/>
            </a:pPr>
            <a:fld id="{B2B9F1AA-E592-45FF-8602-A95C5D5C752B}"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556C0AED-8CA9-BD8E-4425-8D7146B3CB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4A2C8A-2246-52E5-BA59-EB5CC05BEFEC}"/>
              </a:ext>
            </a:extLst>
          </p:cNvPr>
          <p:cNvSpPr>
            <a:spLocks noGrp="1"/>
          </p:cNvSpPr>
          <p:nvPr>
            <p:ph type="sldNum" sz="quarter" idx="12"/>
          </p:nvPr>
        </p:nvSpPr>
        <p:spPr/>
        <p:txBody>
          <a:bodyPr/>
          <a:lstStyle>
            <a:lvl1pPr>
              <a:defRPr/>
            </a:lvl1pPr>
          </a:lstStyle>
          <a:p>
            <a:pPr>
              <a:defRPr/>
            </a:pPr>
            <a:fld id="{A7B94ECB-82A1-4A8E-AF91-F8DA294887E7}" type="slidenum">
              <a:rPr lang="en-US"/>
              <a:pPr>
                <a:defRPr/>
              </a:pPr>
              <a:t>‹#›</a:t>
            </a:fld>
            <a:endParaRPr lang="en-US" dirty="0"/>
          </a:p>
        </p:txBody>
      </p:sp>
    </p:spTree>
    <p:extLst>
      <p:ext uri="{BB962C8B-B14F-4D97-AF65-F5344CB8AC3E}">
        <p14:creationId xmlns:p14="http://schemas.microsoft.com/office/powerpoint/2010/main" val="141755989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F6AB8D-8D5E-BA2F-E8D4-FCA330FE41D4}"/>
              </a:ext>
            </a:extLst>
          </p:cNvPr>
          <p:cNvSpPr>
            <a:spLocks noGrp="1"/>
          </p:cNvSpPr>
          <p:nvPr>
            <p:ph type="dt" sz="half" idx="10"/>
          </p:nvPr>
        </p:nvSpPr>
        <p:spPr/>
        <p:txBody>
          <a:bodyPr/>
          <a:lstStyle>
            <a:lvl1pPr>
              <a:defRPr/>
            </a:lvl1pPr>
          </a:lstStyle>
          <a:p>
            <a:pPr>
              <a:defRPr/>
            </a:pPr>
            <a:fld id="{F72C668F-C336-4115-82CD-8547C00BD367}" type="datetimeFigureOut">
              <a:rPr lang="en-US"/>
              <a:pPr>
                <a:defRPr/>
              </a:pPr>
              <a:t>9/23/2024</a:t>
            </a:fld>
            <a:endParaRPr lang="en-US" dirty="0"/>
          </a:p>
        </p:txBody>
      </p:sp>
      <p:sp>
        <p:nvSpPr>
          <p:cNvPr id="8" name="Footer Placeholder 4">
            <a:extLst>
              <a:ext uri="{FF2B5EF4-FFF2-40B4-BE49-F238E27FC236}">
                <a16:creationId xmlns:a16="http://schemas.microsoft.com/office/drawing/2014/main" id="{552DA9A8-D580-0133-A488-791414E3A8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CF4B5EC-6D0C-2265-A68A-637EF7D8AA10}"/>
              </a:ext>
            </a:extLst>
          </p:cNvPr>
          <p:cNvSpPr>
            <a:spLocks noGrp="1"/>
          </p:cNvSpPr>
          <p:nvPr>
            <p:ph type="sldNum" sz="quarter" idx="12"/>
          </p:nvPr>
        </p:nvSpPr>
        <p:spPr/>
        <p:txBody>
          <a:bodyPr/>
          <a:lstStyle>
            <a:lvl1pPr>
              <a:defRPr/>
            </a:lvl1pPr>
          </a:lstStyle>
          <a:p>
            <a:pPr>
              <a:defRPr/>
            </a:pPr>
            <a:fld id="{7F662294-B7C1-4C8A-8090-CB5ECE20A629}" type="slidenum">
              <a:rPr lang="en-US"/>
              <a:pPr>
                <a:defRPr/>
              </a:pPr>
              <a:t>‹#›</a:t>
            </a:fld>
            <a:endParaRPr lang="en-US" dirty="0"/>
          </a:p>
        </p:txBody>
      </p:sp>
    </p:spTree>
    <p:extLst>
      <p:ext uri="{BB962C8B-B14F-4D97-AF65-F5344CB8AC3E}">
        <p14:creationId xmlns:p14="http://schemas.microsoft.com/office/powerpoint/2010/main" val="258309303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4E70-8D00-466D-91C0-EF4904B18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12C15-246E-49BB-99FE-2EF562DB7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D7DBC-F293-482B-A8FA-6DCA5428FD84}"/>
              </a:ext>
            </a:extLst>
          </p:cNvPr>
          <p:cNvSpPr>
            <a:spLocks noGrp="1"/>
          </p:cNvSpPr>
          <p:nvPr>
            <p:ph type="dt" sz="half" idx="10"/>
          </p:nvPr>
        </p:nvSpPr>
        <p:spPr/>
        <p:txBody>
          <a:bodyPr/>
          <a:lstStyle/>
          <a:p>
            <a:fld id="{B3937E4D-39C9-48EB-9867-090292E0D0FE}" type="datetimeFigureOut">
              <a:rPr lang="en-US" smtClean="0">
                <a:solidFill>
                  <a:prstClr val="black">
                    <a:tint val="75000"/>
                  </a:prstClr>
                </a:solidFill>
              </a:rPr>
              <a:pPr/>
              <a:t>9/23/2024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0418E4F-6F9E-4162-A2A1-F088CBA00F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7B50DC1A-EE67-4CCD-849A-C1F1E13ECE06}"/>
              </a:ext>
            </a:extLst>
          </p:cNvPr>
          <p:cNvSpPr>
            <a:spLocks noGrp="1"/>
          </p:cNvSpPr>
          <p:nvPr>
            <p:ph type="sldNum" sz="quarter" idx="12"/>
          </p:nvPr>
        </p:nvSpPr>
        <p:spPr/>
        <p:txBody>
          <a:bodyPr/>
          <a:lstStyle/>
          <a:p>
            <a:fld id="{8B3DE552-B3A8-47A3-9A9B-2E2235D315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8719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FD285A3-C530-B056-DC80-3B741E5FB85D}"/>
              </a:ext>
            </a:extLst>
          </p:cNvPr>
          <p:cNvSpPr>
            <a:spLocks noGrp="1"/>
          </p:cNvSpPr>
          <p:nvPr>
            <p:ph type="dt" sz="half" idx="10"/>
          </p:nvPr>
        </p:nvSpPr>
        <p:spPr/>
        <p:txBody>
          <a:bodyPr/>
          <a:lstStyle>
            <a:lvl1pPr>
              <a:defRPr/>
            </a:lvl1pPr>
          </a:lstStyle>
          <a:p>
            <a:pPr>
              <a:defRPr/>
            </a:pPr>
            <a:fld id="{80E26249-CF09-408F-98D6-26BD35B0DF08}" type="datetimeFigureOut">
              <a:rPr lang="en-US"/>
              <a:pPr>
                <a:defRPr/>
              </a:pPr>
              <a:t>9/23/2024</a:t>
            </a:fld>
            <a:endParaRPr lang="en-US" dirty="0"/>
          </a:p>
        </p:txBody>
      </p:sp>
      <p:sp>
        <p:nvSpPr>
          <p:cNvPr id="4" name="Footer Placeholder 4">
            <a:extLst>
              <a:ext uri="{FF2B5EF4-FFF2-40B4-BE49-F238E27FC236}">
                <a16:creationId xmlns:a16="http://schemas.microsoft.com/office/drawing/2014/main" id="{BCF84825-4D68-9CB3-C78D-4483D9548C8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E96AAB-FD45-80A4-8666-FE0761C681D0}"/>
              </a:ext>
            </a:extLst>
          </p:cNvPr>
          <p:cNvSpPr>
            <a:spLocks noGrp="1"/>
          </p:cNvSpPr>
          <p:nvPr>
            <p:ph type="sldNum" sz="quarter" idx="12"/>
          </p:nvPr>
        </p:nvSpPr>
        <p:spPr/>
        <p:txBody>
          <a:bodyPr/>
          <a:lstStyle>
            <a:lvl1pPr>
              <a:defRPr/>
            </a:lvl1pPr>
          </a:lstStyle>
          <a:p>
            <a:pPr>
              <a:defRPr/>
            </a:pPr>
            <a:fld id="{88011C52-D616-43B0-BE24-F2A837C2D295}" type="slidenum">
              <a:rPr lang="en-US"/>
              <a:pPr>
                <a:defRPr/>
              </a:pPr>
              <a:t>‹#›</a:t>
            </a:fld>
            <a:endParaRPr lang="en-US" dirty="0"/>
          </a:p>
        </p:txBody>
      </p:sp>
    </p:spTree>
    <p:extLst>
      <p:ext uri="{BB962C8B-B14F-4D97-AF65-F5344CB8AC3E}">
        <p14:creationId xmlns:p14="http://schemas.microsoft.com/office/powerpoint/2010/main" val="388874285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1E9C90-BFF9-494E-2755-F132111A84A5}"/>
              </a:ext>
            </a:extLst>
          </p:cNvPr>
          <p:cNvSpPr>
            <a:spLocks noGrp="1"/>
          </p:cNvSpPr>
          <p:nvPr>
            <p:ph type="dt" sz="half" idx="10"/>
          </p:nvPr>
        </p:nvSpPr>
        <p:spPr/>
        <p:txBody>
          <a:bodyPr/>
          <a:lstStyle>
            <a:lvl1pPr>
              <a:defRPr/>
            </a:lvl1pPr>
          </a:lstStyle>
          <a:p>
            <a:pPr>
              <a:defRPr/>
            </a:pPr>
            <a:fld id="{82620CF6-C299-4BB2-991E-F146B766D119}" type="datetimeFigureOut">
              <a:rPr lang="en-US"/>
              <a:pPr>
                <a:defRPr/>
              </a:pPr>
              <a:t>9/23/2024</a:t>
            </a:fld>
            <a:endParaRPr lang="en-US" dirty="0"/>
          </a:p>
        </p:txBody>
      </p:sp>
      <p:sp>
        <p:nvSpPr>
          <p:cNvPr id="3" name="Footer Placeholder 4">
            <a:extLst>
              <a:ext uri="{FF2B5EF4-FFF2-40B4-BE49-F238E27FC236}">
                <a16:creationId xmlns:a16="http://schemas.microsoft.com/office/drawing/2014/main" id="{D1ED6839-F6ED-5BBB-615D-002403CE3E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DD27560-2B11-1787-6138-E17C58AE00F2}"/>
              </a:ext>
            </a:extLst>
          </p:cNvPr>
          <p:cNvSpPr>
            <a:spLocks noGrp="1"/>
          </p:cNvSpPr>
          <p:nvPr>
            <p:ph type="sldNum" sz="quarter" idx="12"/>
          </p:nvPr>
        </p:nvSpPr>
        <p:spPr/>
        <p:txBody>
          <a:bodyPr/>
          <a:lstStyle>
            <a:lvl1pPr>
              <a:defRPr/>
            </a:lvl1pPr>
          </a:lstStyle>
          <a:p>
            <a:pPr>
              <a:defRPr/>
            </a:pPr>
            <a:fld id="{C870A36B-DDA6-4E72-9697-34305DB2EC7A}" type="slidenum">
              <a:rPr lang="en-US"/>
              <a:pPr>
                <a:defRPr/>
              </a:pPr>
              <a:t>‹#›</a:t>
            </a:fld>
            <a:endParaRPr lang="en-US" dirty="0"/>
          </a:p>
        </p:txBody>
      </p:sp>
    </p:spTree>
    <p:extLst>
      <p:ext uri="{BB962C8B-B14F-4D97-AF65-F5344CB8AC3E}">
        <p14:creationId xmlns:p14="http://schemas.microsoft.com/office/powerpoint/2010/main" val="248498212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AB85CBA-78F2-043E-721F-0B359EE1E891}"/>
              </a:ext>
            </a:extLst>
          </p:cNvPr>
          <p:cNvSpPr>
            <a:spLocks noGrp="1"/>
          </p:cNvSpPr>
          <p:nvPr>
            <p:ph type="dt" sz="half" idx="10"/>
          </p:nvPr>
        </p:nvSpPr>
        <p:spPr/>
        <p:txBody>
          <a:bodyPr/>
          <a:lstStyle>
            <a:lvl1pPr>
              <a:defRPr/>
            </a:lvl1pPr>
          </a:lstStyle>
          <a:p>
            <a:pPr>
              <a:defRPr/>
            </a:pPr>
            <a:fld id="{FCF778DC-08EA-47DC-B38D-A9F5F27233D5}"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F5FA177F-FE21-6725-CA72-AF02D6033E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625B4C-4ACE-6EE5-CCF0-67789E9E4C0A}"/>
              </a:ext>
            </a:extLst>
          </p:cNvPr>
          <p:cNvSpPr>
            <a:spLocks noGrp="1"/>
          </p:cNvSpPr>
          <p:nvPr>
            <p:ph type="sldNum" sz="quarter" idx="12"/>
          </p:nvPr>
        </p:nvSpPr>
        <p:spPr/>
        <p:txBody>
          <a:bodyPr/>
          <a:lstStyle>
            <a:lvl1pPr>
              <a:defRPr/>
            </a:lvl1pPr>
          </a:lstStyle>
          <a:p>
            <a:pPr>
              <a:defRPr/>
            </a:pPr>
            <a:fld id="{6385DF9C-966D-4B47-82B2-A5CD71FEA633}" type="slidenum">
              <a:rPr lang="en-US"/>
              <a:pPr>
                <a:defRPr/>
              </a:pPr>
              <a:t>‹#›</a:t>
            </a:fld>
            <a:endParaRPr lang="en-US" dirty="0"/>
          </a:p>
        </p:txBody>
      </p:sp>
    </p:spTree>
    <p:extLst>
      <p:ext uri="{BB962C8B-B14F-4D97-AF65-F5344CB8AC3E}">
        <p14:creationId xmlns:p14="http://schemas.microsoft.com/office/powerpoint/2010/main" val="115158663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68377D8-F0E6-F62D-F595-08AFC9854514}"/>
              </a:ext>
            </a:extLst>
          </p:cNvPr>
          <p:cNvSpPr>
            <a:spLocks noGrp="1"/>
          </p:cNvSpPr>
          <p:nvPr>
            <p:ph type="dt" sz="half" idx="10"/>
          </p:nvPr>
        </p:nvSpPr>
        <p:spPr/>
        <p:txBody>
          <a:bodyPr/>
          <a:lstStyle>
            <a:lvl1pPr>
              <a:defRPr/>
            </a:lvl1pPr>
          </a:lstStyle>
          <a:p>
            <a:pPr>
              <a:defRPr/>
            </a:pPr>
            <a:fld id="{C6A78D91-6C3C-4A42-9FDC-A51BB36F97C5}"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E404E543-F9EB-9C0C-C688-E6FE880366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7FB732-A32A-47C3-54DE-6CD08DBA1BE3}"/>
              </a:ext>
            </a:extLst>
          </p:cNvPr>
          <p:cNvSpPr>
            <a:spLocks noGrp="1"/>
          </p:cNvSpPr>
          <p:nvPr>
            <p:ph type="sldNum" sz="quarter" idx="12"/>
          </p:nvPr>
        </p:nvSpPr>
        <p:spPr/>
        <p:txBody>
          <a:bodyPr/>
          <a:lstStyle>
            <a:lvl1pPr>
              <a:defRPr/>
            </a:lvl1pPr>
          </a:lstStyle>
          <a:p>
            <a:pPr>
              <a:defRPr/>
            </a:pPr>
            <a:fld id="{9B9240D4-E6ED-4352-AFA3-B6BE8DBDA878}" type="slidenum">
              <a:rPr lang="en-US"/>
              <a:pPr>
                <a:defRPr/>
              </a:pPr>
              <a:t>‹#›</a:t>
            </a:fld>
            <a:endParaRPr lang="en-US" dirty="0"/>
          </a:p>
        </p:txBody>
      </p:sp>
    </p:spTree>
    <p:extLst>
      <p:ext uri="{BB962C8B-B14F-4D97-AF65-F5344CB8AC3E}">
        <p14:creationId xmlns:p14="http://schemas.microsoft.com/office/powerpoint/2010/main" val="2623933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6DC17-65E0-F819-6AB3-B3820C151045}"/>
              </a:ext>
            </a:extLst>
          </p:cNvPr>
          <p:cNvSpPr>
            <a:spLocks noGrp="1"/>
          </p:cNvSpPr>
          <p:nvPr>
            <p:ph type="dt" sz="half" idx="10"/>
          </p:nvPr>
        </p:nvSpPr>
        <p:spPr/>
        <p:txBody>
          <a:bodyPr/>
          <a:lstStyle>
            <a:lvl1pPr>
              <a:defRPr/>
            </a:lvl1pPr>
          </a:lstStyle>
          <a:p>
            <a:pPr>
              <a:defRPr/>
            </a:pPr>
            <a:fld id="{275193DF-140A-4B44-BB22-74C06B070ADB}"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C021B2DF-3197-111D-DC71-24E279E3A1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0514D-A022-7250-FEC5-B58D816E5C0F}"/>
              </a:ext>
            </a:extLst>
          </p:cNvPr>
          <p:cNvSpPr>
            <a:spLocks noGrp="1"/>
          </p:cNvSpPr>
          <p:nvPr>
            <p:ph type="sldNum" sz="quarter" idx="12"/>
          </p:nvPr>
        </p:nvSpPr>
        <p:spPr/>
        <p:txBody>
          <a:bodyPr/>
          <a:lstStyle>
            <a:lvl1pPr>
              <a:defRPr/>
            </a:lvl1pPr>
          </a:lstStyle>
          <a:p>
            <a:pPr>
              <a:defRPr/>
            </a:pPr>
            <a:fld id="{7108D432-6829-4347-A0DE-A8646D5A469B}" type="slidenum">
              <a:rPr lang="en-US"/>
              <a:pPr>
                <a:defRPr/>
              </a:pPr>
              <a:t>‹#›</a:t>
            </a:fld>
            <a:endParaRPr lang="en-US" dirty="0"/>
          </a:p>
        </p:txBody>
      </p:sp>
    </p:spTree>
    <p:extLst>
      <p:ext uri="{BB962C8B-B14F-4D97-AF65-F5344CB8AC3E}">
        <p14:creationId xmlns:p14="http://schemas.microsoft.com/office/powerpoint/2010/main" val="367967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1D4F0-569A-810D-515B-0659D6133085}"/>
              </a:ext>
            </a:extLst>
          </p:cNvPr>
          <p:cNvSpPr>
            <a:spLocks noGrp="1"/>
          </p:cNvSpPr>
          <p:nvPr>
            <p:ph type="dt" sz="half" idx="10"/>
          </p:nvPr>
        </p:nvSpPr>
        <p:spPr/>
        <p:txBody>
          <a:bodyPr/>
          <a:lstStyle>
            <a:lvl1pPr>
              <a:defRPr/>
            </a:lvl1pPr>
          </a:lstStyle>
          <a:p>
            <a:pPr>
              <a:defRPr/>
            </a:pPr>
            <a:fld id="{22440ADF-872A-480A-9D75-F4EF4EA10663}"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B0BBA828-122C-C148-41C5-EF2CA2768B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D25173-4ECA-ACDE-B7D3-5F42548367EB}"/>
              </a:ext>
            </a:extLst>
          </p:cNvPr>
          <p:cNvSpPr>
            <a:spLocks noGrp="1"/>
          </p:cNvSpPr>
          <p:nvPr>
            <p:ph type="sldNum" sz="quarter" idx="12"/>
          </p:nvPr>
        </p:nvSpPr>
        <p:spPr/>
        <p:txBody>
          <a:bodyPr/>
          <a:lstStyle>
            <a:lvl1pPr>
              <a:defRPr/>
            </a:lvl1pPr>
          </a:lstStyle>
          <a:p>
            <a:pPr>
              <a:defRPr/>
            </a:pPr>
            <a:fld id="{BD6DBBFC-86D2-449E-B266-8C18CCC366C4}" type="slidenum">
              <a:rPr lang="en-US"/>
              <a:pPr>
                <a:defRPr/>
              </a:pPr>
              <a:t>‹#›</a:t>
            </a:fld>
            <a:endParaRPr lang="en-US" dirty="0"/>
          </a:p>
        </p:txBody>
      </p:sp>
    </p:spTree>
    <p:extLst>
      <p:ext uri="{BB962C8B-B14F-4D97-AF65-F5344CB8AC3E}">
        <p14:creationId xmlns:p14="http://schemas.microsoft.com/office/powerpoint/2010/main" val="280773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2D8ED00-499C-25B6-584B-DC560491E9D7}"/>
              </a:ext>
            </a:extLst>
          </p:cNvPr>
          <p:cNvSpPr>
            <a:spLocks noGrp="1"/>
          </p:cNvSpPr>
          <p:nvPr>
            <p:ph type="dt" sz="half" idx="14"/>
          </p:nvPr>
        </p:nvSpPr>
        <p:spPr/>
        <p:txBody>
          <a:bodyPr/>
          <a:lstStyle>
            <a:lvl1pPr>
              <a:defRPr/>
            </a:lvl1pPr>
          </a:lstStyle>
          <a:p>
            <a:pPr>
              <a:defRPr/>
            </a:pPr>
            <a:fld id="{2A1585C0-F950-49C2-943E-56EB13BCF3E0}"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BADC39AB-63F8-9796-2FED-A348664072E8}"/>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A9B327-FB91-5F29-9B69-388E87D08F25}"/>
              </a:ext>
            </a:extLst>
          </p:cNvPr>
          <p:cNvSpPr>
            <a:spLocks noGrp="1"/>
          </p:cNvSpPr>
          <p:nvPr>
            <p:ph type="sldNum" sz="quarter" idx="16"/>
          </p:nvPr>
        </p:nvSpPr>
        <p:spPr/>
        <p:txBody>
          <a:bodyPr/>
          <a:lstStyle>
            <a:lvl1pPr>
              <a:defRPr/>
            </a:lvl1pPr>
          </a:lstStyle>
          <a:p>
            <a:pPr>
              <a:defRPr/>
            </a:pPr>
            <a:fld id="{73CD6F74-B772-4595-8E9A-2A9EF25DEDBA}" type="slidenum">
              <a:rPr lang="en-US"/>
              <a:pPr>
                <a:defRPr/>
              </a:pPr>
              <a:t>‹#›</a:t>
            </a:fld>
            <a:endParaRPr lang="en-US" dirty="0"/>
          </a:p>
        </p:txBody>
      </p:sp>
    </p:spTree>
    <p:extLst>
      <p:ext uri="{BB962C8B-B14F-4D97-AF65-F5344CB8AC3E}">
        <p14:creationId xmlns:p14="http://schemas.microsoft.com/office/powerpoint/2010/main" val="255141450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E0D0-23BE-7332-A26D-033155689FD9}"/>
              </a:ext>
            </a:extLst>
          </p:cNvPr>
          <p:cNvSpPr>
            <a:spLocks noGrp="1"/>
          </p:cNvSpPr>
          <p:nvPr>
            <p:ph type="dt" sz="half" idx="14"/>
          </p:nvPr>
        </p:nvSpPr>
        <p:spPr/>
        <p:txBody>
          <a:bodyPr/>
          <a:lstStyle>
            <a:lvl1pPr>
              <a:defRPr/>
            </a:lvl1pPr>
          </a:lstStyle>
          <a:p>
            <a:pPr>
              <a:defRPr/>
            </a:pPr>
            <a:fld id="{FE7AE2FF-CEB8-45A2-93D9-1CFA096CF80F}"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24550797-63A6-4DE6-FE59-41C212031AB6}"/>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EED489-6AFB-BCAF-ECE9-3C312723456E}"/>
              </a:ext>
            </a:extLst>
          </p:cNvPr>
          <p:cNvSpPr>
            <a:spLocks noGrp="1"/>
          </p:cNvSpPr>
          <p:nvPr>
            <p:ph type="sldNum" sz="quarter" idx="16"/>
          </p:nvPr>
        </p:nvSpPr>
        <p:spPr/>
        <p:txBody>
          <a:bodyPr/>
          <a:lstStyle>
            <a:lvl1pPr>
              <a:defRPr/>
            </a:lvl1pPr>
          </a:lstStyle>
          <a:p>
            <a:pPr>
              <a:defRPr/>
            </a:pPr>
            <a:fld id="{2CBDCE95-B4BF-41A5-BB0A-AACB3BA0FC8D}" type="slidenum">
              <a:rPr lang="en-US"/>
              <a:pPr>
                <a:defRPr/>
              </a:pPr>
              <a:t>‹#›</a:t>
            </a:fld>
            <a:endParaRPr lang="en-US" dirty="0"/>
          </a:p>
        </p:txBody>
      </p:sp>
    </p:spTree>
    <p:extLst>
      <p:ext uri="{BB962C8B-B14F-4D97-AF65-F5344CB8AC3E}">
        <p14:creationId xmlns:p14="http://schemas.microsoft.com/office/powerpoint/2010/main" val="165872306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4064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896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
            <a:extLst>
              <a:ext uri="{FF2B5EF4-FFF2-40B4-BE49-F238E27FC236}">
                <a16:creationId xmlns:a16="http://schemas.microsoft.com/office/drawing/2014/main" id="{10E55C4B-E2B4-CA9B-D69E-2FE6C8DB91A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7">
            <a:extLst>
              <a:ext uri="{FF2B5EF4-FFF2-40B4-BE49-F238E27FC236}">
                <a16:creationId xmlns:a16="http://schemas.microsoft.com/office/drawing/2014/main" id="{14C949B0-13D5-305F-CE49-BA417F2F6EC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8">
            <a:extLst>
              <a:ext uri="{FF2B5EF4-FFF2-40B4-BE49-F238E27FC236}">
                <a16:creationId xmlns:a16="http://schemas.microsoft.com/office/drawing/2014/main" id="{40257EE4-9622-8777-B762-1489FB580726}"/>
              </a:ext>
            </a:extLst>
          </p:cNvPr>
          <p:cNvSpPr>
            <a:spLocks noGrp="1" noChangeArrowheads="1"/>
          </p:cNvSpPr>
          <p:nvPr>
            <p:ph type="sldNum" sz="quarter" idx="12"/>
          </p:nvPr>
        </p:nvSpPr>
        <p:spPr/>
        <p:txBody>
          <a:bodyPr/>
          <a:lstStyle>
            <a:lvl1pPr>
              <a:defRPr/>
            </a:lvl1pPr>
          </a:lstStyle>
          <a:p>
            <a:pPr>
              <a:defRPr/>
            </a:pPr>
            <a:fld id="{4B1E03E2-6607-4801-A53A-464DBE088D04}" type="slidenum">
              <a:rPr lang="en-US"/>
              <a:pPr>
                <a:defRPr/>
              </a:pPr>
              <a:t>‹#›</a:t>
            </a:fld>
            <a:endParaRPr lang="en-US" dirty="0"/>
          </a:p>
        </p:txBody>
      </p:sp>
    </p:spTree>
    <p:extLst>
      <p:ext uri="{BB962C8B-B14F-4D97-AF65-F5344CB8AC3E}">
        <p14:creationId xmlns:p14="http://schemas.microsoft.com/office/powerpoint/2010/main" val="1141707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022E3D-7003-E946-C699-02D68975BB5C}"/>
              </a:ext>
            </a:extLst>
          </p:cNvPr>
          <p:cNvSpPr>
            <a:spLocks noGrp="1"/>
          </p:cNvSpPr>
          <p:nvPr>
            <p:ph type="dt" sz="half" idx="10"/>
          </p:nvPr>
        </p:nvSpPr>
        <p:spPr/>
        <p:txBody>
          <a:bodyPr/>
          <a:lstStyle>
            <a:lvl1pPr>
              <a:defRPr/>
            </a:lvl1pPr>
          </a:lstStyle>
          <a:p>
            <a:pPr>
              <a:defRPr/>
            </a:pPr>
            <a:fld id="{A8DEBDD7-08F6-44CA-AAD1-A6BCF100934B}"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DF528330-1583-5FE5-A9D9-BC8984AF2E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772B02-AEA4-9B4F-CF71-D073A7AD2B8E}"/>
              </a:ext>
            </a:extLst>
          </p:cNvPr>
          <p:cNvSpPr>
            <a:spLocks noGrp="1"/>
          </p:cNvSpPr>
          <p:nvPr>
            <p:ph type="sldNum" sz="quarter" idx="12"/>
          </p:nvPr>
        </p:nvSpPr>
        <p:spPr/>
        <p:txBody>
          <a:bodyPr/>
          <a:lstStyle>
            <a:lvl1pPr>
              <a:defRPr/>
            </a:lvl1pPr>
          </a:lstStyle>
          <a:p>
            <a:pPr>
              <a:defRPr/>
            </a:pPr>
            <a:fld id="{8F36393B-76CB-4E54-BBFE-88C14BFDD925}" type="slidenum">
              <a:rPr lang="en-US"/>
              <a:pPr>
                <a:defRPr/>
              </a:pPr>
              <a:t>‹#›</a:t>
            </a:fld>
            <a:endParaRPr lang="en-US" dirty="0"/>
          </a:p>
        </p:txBody>
      </p:sp>
    </p:spTree>
    <p:extLst>
      <p:ext uri="{BB962C8B-B14F-4D97-AF65-F5344CB8AC3E}">
        <p14:creationId xmlns:p14="http://schemas.microsoft.com/office/powerpoint/2010/main" val="3109745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A197-8CBC-4A7A-9C11-8A25CCDF2E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CF7311-8F10-40CC-90F2-F9F4DF1841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3B2CB-94C8-4061-845A-D4B2DD2F519A}"/>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5" name="Footer Placeholder 4">
            <a:extLst>
              <a:ext uri="{FF2B5EF4-FFF2-40B4-BE49-F238E27FC236}">
                <a16:creationId xmlns:a16="http://schemas.microsoft.com/office/drawing/2014/main" id="{261754A7-B10F-4F32-8927-0BC2CB1AE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CD97B5-4B5A-4709-9195-AE0440F25F2E}"/>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1211824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8615C4-6A07-9B7F-05CF-11F94B250148}"/>
              </a:ext>
            </a:extLst>
          </p:cNvPr>
          <p:cNvSpPr>
            <a:spLocks noGrp="1"/>
          </p:cNvSpPr>
          <p:nvPr>
            <p:ph type="dt" sz="half" idx="10"/>
          </p:nvPr>
        </p:nvSpPr>
        <p:spPr/>
        <p:txBody>
          <a:bodyPr/>
          <a:lstStyle>
            <a:lvl1pPr>
              <a:defRPr/>
            </a:lvl1pPr>
          </a:lstStyle>
          <a:p>
            <a:pPr>
              <a:defRPr/>
            </a:pPr>
            <a:fld id="{C808DD43-A39C-44F4-98C3-DDDB7CBF6A19}"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3F89FAF7-DE2C-D8BA-4C6F-E2F412C1C1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1A68A6-E12B-2CF8-ED9D-21B2ECC81192}"/>
              </a:ext>
            </a:extLst>
          </p:cNvPr>
          <p:cNvSpPr>
            <a:spLocks noGrp="1"/>
          </p:cNvSpPr>
          <p:nvPr>
            <p:ph type="sldNum" sz="quarter" idx="12"/>
          </p:nvPr>
        </p:nvSpPr>
        <p:spPr/>
        <p:txBody>
          <a:bodyPr/>
          <a:lstStyle>
            <a:lvl1pPr>
              <a:defRPr/>
            </a:lvl1pPr>
          </a:lstStyle>
          <a:p>
            <a:pPr>
              <a:defRPr/>
            </a:pPr>
            <a:fld id="{498DEF35-9E1F-491A-9057-4C324478D04B}" type="slidenum">
              <a:rPr lang="en-US"/>
              <a:pPr>
                <a:defRPr/>
              </a:pPr>
              <a:t>‹#›</a:t>
            </a:fld>
            <a:endParaRPr lang="en-US" dirty="0"/>
          </a:p>
        </p:txBody>
      </p:sp>
    </p:spTree>
    <p:extLst>
      <p:ext uri="{BB962C8B-B14F-4D97-AF65-F5344CB8AC3E}">
        <p14:creationId xmlns:p14="http://schemas.microsoft.com/office/powerpoint/2010/main" val="349178190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742CDD-A736-53B4-A18B-8DFD4779E57F}"/>
              </a:ext>
            </a:extLst>
          </p:cNvPr>
          <p:cNvSpPr>
            <a:spLocks noGrp="1"/>
          </p:cNvSpPr>
          <p:nvPr>
            <p:ph type="dt" sz="half" idx="10"/>
          </p:nvPr>
        </p:nvSpPr>
        <p:spPr/>
        <p:txBody>
          <a:bodyPr/>
          <a:lstStyle>
            <a:lvl1pPr>
              <a:defRPr/>
            </a:lvl1pPr>
          </a:lstStyle>
          <a:p>
            <a:pPr>
              <a:defRPr/>
            </a:pPr>
            <a:fld id="{76B30E11-845D-441E-BCEA-0863ECAED6FE}"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30EF08AB-B7E8-01F0-924D-D5C7F415C9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FCA04A-649A-8286-30C5-48C7CB72EFCA}"/>
              </a:ext>
            </a:extLst>
          </p:cNvPr>
          <p:cNvSpPr>
            <a:spLocks noGrp="1"/>
          </p:cNvSpPr>
          <p:nvPr>
            <p:ph type="sldNum" sz="quarter" idx="12"/>
          </p:nvPr>
        </p:nvSpPr>
        <p:spPr/>
        <p:txBody>
          <a:bodyPr/>
          <a:lstStyle>
            <a:lvl1pPr>
              <a:defRPr/>
            </a:lvl1pPr>
          </a:lstStyle>
          <a:p>
            <a:pPr>
              <a:defRPr/>
            </a:pPr>
            <a:fld id="{02CD1B93-DABE-4CED-A84E-CE2328E0458B}" type="slidenum">
              <a:rPr lang="en-US"/>
              <a:pPr>
                <a:defRPr/>
              </a:pPr>
              <a:t>‹#›</a:t>
            </a:fld>
            <a:endParaRPr lang="en-US" dirty="0"/>
          </a:p>
        </p:txBody>
      </p:sp>
    </p:spTree>
    <p:extLst>
      <p:ext uri="{BB962C8B-B14F-4D97-AF65-F5344CB8AC3E}">
        <p14:creationId xmlns:p14="http://schemas.microsoft.com/office/powerpoint/2010/main" val="340739580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1686602-A830-4A14-8900-3362FF380FFF}"/>
              </a:ext>
            </a:extLst>
          </p:cNvPr>
          <p:cNvSpPr>
            <a:spLocks noGrp="1"/>
          </p:cNvSpPr>
          <p:nvPr>
            <p:ph type="dt" sz="half" idx="10"/>
          </p:nvPr>
        </p:nvSpPr>
        <p:spPr/>
        <p:txBody>
          <a:bodyPr/>
          <a:lstStyle>
            <a:lvl1pPr>
              <a:defRPr/>
            </a:lvl1pPr>
          </a:lstStyle>
          <a:p>
            <a:pPr>
              <a:defRPr/>
            </a:pPr>
            <a:fld id="{3DDBDA58-99E0-4B5B-99A7-24D62D76B453}"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9FA5CF67-FCA3-C037-0186-F6D637D5D1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BEE6D7-08EB-6A90-A3E5-4DAAB4A7A348}"/>
              </a:ext>
            </a:extLst>
          </p:cNvPr>
          <p:cNvSpPr>
            <a:spLocks noGrp="1"/>
          </p:cNvSpPr>
          <p:nvPr>
            <p:ph type="sldNum" sz="quarter" idx="12"/>
          </p:nvPr>
        </p:nvSpPr>
        <p:spPr/>
        <p:txBody>
          <a:bodyPr/>
          <a:lstStyle>
            <a:lvl1pPr>
              <a:defRPr/>
            </a:lvl1pPr>
          </a:lstStyle>
          <a:p>
            <a:pPr>
              <a:defRPr/>
            </a:pPr>
            <a:fld id="{CB15FCA2-22A8-43D2-8619-80542C4EF7DC}" type="slidenum">
              <a:rPr lang="en-US"/>
              <a:pPr>
                <a:defRPr/>
              </a:pPr>
              <a:t>‹#›</a:t>
            </a:fld>
            <a:endParaRPr lang="en-US" dirty="0"/>
          </a:p>
        </p:txBody>
      </p:sp>
    </p:spTree>
    <p:extLst>
      <p:ext uri="{BB962C8B-B14F-4D97-AF65-F5344CB8AC3E}">
        <p14:creationId xmlns:p14="http://schemas.microsoft.com/office/powerpoint/2010/main" val="235439552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862878C-CAD9-F67D-E246-AD44D54D376C}"/>
              </a:ext>
            </a:extLst>
          </p:cNvPr>
          <p:cNvSpPr>
            <a:spLocks noGrp="1"/>
          </p:cNvSpPr>
          <p:nvPr>
            <p:ph type="dt" sz="half" idx="10"/>
          </p:nvPr>
        </p:nvSpPr>
        <p:spPr/>
        <p:txBody>
          <a:bodyPr/>
          <a:lstStyle>
            <a:lvl1pPr>
              <a:defRPr/>
            </a:lvl1pPr>
          </a:lstStyle>
          <a:p>
            <a:pPr>
              <a:defRPr/>
            </a:pPr>
            <a:fld id="{DC589C31-F181-4DE9-AA12-8CF849BA494A}" type="datetimeFigureOut">
              <a:rPr lang="en-US"/>
              <a:pPr>
                <a:defRPr/>
              </a:pPr>
              <a:t>9/23/2024</a:t>
            </a:fld>
            <a:endParaRPr lang="en-US" dirty="0"/>
          </a:p>
        </p:txBody>
      </p:sp>
      <p:sp>
        <p:nvSpPr>
          <p:cNvPr id="8" name="Footer Placeholder 4">
            <a:extLst>
              <a:ext uri="{FF2B5EF4-FFF2-40B4-BE49-F238E27FC236}">
                <a16:creationId xmlns:a16="http://schemas.microsoft.com/office/drawing/2014/main" id="{F8E0D2E1-91DA-EB4F-B02F-62D58DB3B36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00BF6E6-1499-2110-8075-5BD904C72070}"/>
              </a:ext>
            </a:extLst>
          </p:cNvPr>
          <p:cNvSpPr>
            <a:spLocks noGrp="1"/>
          </p:cNvSpPr>
          <p:nvPr>
            <p:ph type="sldNum" sz="quarter" idx="12"/>
          </p:nvPr>
        </p:nvSpPr>
        <p:spPr/>
        <p:txBody>
          <a:bodyPr/>
          <a:lstStyle>
            <a:lvl1pPr>
              <a:defRPr/>
            </a:lvl1pPr>
          </a:lstStyle>
          <a:p>
            <a:pPr>
              <a:defRPr/>
            </a:pPr>
            <a:fld id="{D30A783D-99AC-4E9B-A0C7-965E4411E92A}" type="slidenum">
              <a:rPr lang="en-US"/>
              <a:pPr>
                <a:defRPr/>
              </a:pPr>
              <a:t>‹#›</a:t>
            </a:fld>
            <a:endParaRPr lang="en-US" dirty="0"/>
          </a:p>
        </p:txBody>
      </p:sp>
    </p:spTree>
    <p:extLst>
      <p:ext uri="{BB962C8B-B14F-4D97-AF65-F5344CB8AC3E}">
        <p14:creationId xmlns:p14="http://schemas.microsoft.com/office/powerpoint/2010/main" val="157842175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9861014-FECC-FE54-EF70-774E69A364FF}"/>
              </a:ext>
            </a:extLst>
          </p:cNvPr>
          <p:cNvSpPr>
            <a:spLocks noGrp="1"/>
          </p:cNvSpPr>
          <p:nvPr>
            <p:ph type="dt" sz="half" idx="10"/>
          </p:nvPr>
        </p:nvSpPr>
        <p:spPr/>
        <p:txBody>
          <a:bodyPr/>
          <a:lstStyle>
            <a:lvl1pPr>
              <a:defRPr/>
            </a:lvl1pPr>
          </a:lstStyle>
          <a:p>
            <a:pPr>
              <a:defRPr/>
            </a:pPr>
            <a:fld id="{52F3B5BA-1119-4BD6-8D17-50E4A3D601AB}" type="datetimeFigureOut">
              <a:rPr lang="en-US"/>
              <a:pPr>
                <a:defRPr/>
              </a:pPr>
              <a:t>9/23/2024</a:t>
            </a:fld>
            <a:endParaRPr lang="en-US" dirty="0"/>
          </a:p>
        </p:txBody>
      </p:sp>
      <p:sp>
        <p:nvSpPr>
          <p:cNvPr id="4" name="Footer Placeholder 4">
            <a:extLst>
              <a:ext uri="{FF2B5EF4-FFF2-40B4-BE49-F238E27FC236}">
                <a16:creationId xmlns:a16="http://schemas.microsoft.com/office/drawing/2014/main" id="{DDBE091A-EA76-38C4-9AED-562BED9E24E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1B94DB-61DC-84DA-C6A4-07497F887385}"/>
              </a:ext>
            </a:extLst>
          </p:cNvPr>
          <p:cNvSpPr>
            <a:spLocks noGrp="1"/>
          </p:cNvSpPr>
          <p:nvPr>
            <p:ph type="sldNum" sz="quarter" idx="12"/>
          </p:nvPr>
        </p:nvSpPr>
        <p:spPr/>
        <p:txBody>
          <a:bodyPr/>
          <a:lstStyle>
            <a:lvl1pPr>
              <a:defRPr/>
            </a:lvl1pPr>
          </a:lstStyle>
          <a:p>
            <a:pPr>
              <a:defRPr/>
            </a:pPr>
            <a:fld id="{E570DD06-668B-47BD-A098-66A7C740919D}" type="slidenum">
              <a:rPr lang="en-US"/>
              <a:pPr>
                <a:defRPr/>
              </a:pPr>
              <a:t>‹#›</a:t>
            </a:fld>
            <a:endParaRPr lang="en-US" dirty="0"/>
          </a:p>
        </p:txBody>
      </p:sp>
    </p:spTree>
    <p:extLst>
      <p:ext uri="{BB962C8B-B14F-4D97-AF65-F5344CB8AC3E}">
        <p14:creationId xmlns:p14="http://schemas.microsoft.com/office/powerpoint/2010/main" val="242867045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DB6ECA0-1F05-671B-1165-F2B513320ACA}"/>
              </a:ext>
            </a:extLst>
          </p:cNvPr>
          <p:cNvSpPr>
            <a:spLocks noGrp="1"/>
          </p:cNvSpPr>
          <p:nvPr>
            <p:ph type="dt" sz="half" idx="10"/>
          </p:nvPr>
        </p:nvSpPr>
        <p:spPr/>
        <p:txBody>
          <a:bodyPr/>
          <a:lstStyle>
            <a:lvl1pPr>
              <a:defRPr/>
            </a:lvl1pPr>
          </a:lstStyle>
          <a:p>
            <a:pPr>
              <a:defRPr/>
            </a:pPr>
            <a:fld id="{2F0CD910-64BF-4486-9EDE-E8D9FA953146}" type="datetimeFigureOut">
              <a:rPr lang="en-US"/>
              <a:pPr>
                <a:defRPr/>
              </a:pPr>
              <a:t>9/23/2024</a:t>
            </a:fld>
            <a:endParaRPr lang="en-US" dirty="0"/>
          </a:p>
        </p:txBody>
      </p:sp>
      <p:sp>
        <p:nvSpPr>
          <p:cNvPr id="3" name="Footer Placeholder 4">
            <a:extLst>
              <a:ext uri="{FF2B5EF4-FFF2-40B4-BE49-F238E27FC236}">
                <a16:creationId xmlns:a16="http://schemas.microsoft.com/office/drawing/2014/main" id="{F0FD5086-4AFD-5803-8B4A-A429CDA3C21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CD78687-C76F-07CB-4530-6F3C0E079C2B}"/>
              </a:ext>
            </a:extLst>
          </p:cNvPr>
          <p:cNvSpPr>
            <a:spLocks noGrp="1"/>
          </p:cNvSpPr>
          <p:nvPr>
            <p:ph type="sldNum" sz="quarter" idx="12"/>
          </p:nvPr>
        </p:nvSpPr>
        <p:spPr/>
        <p:txBody>
          <a:bodyPr/>
          <a:lstStyle>
            <a:lvl1pPr>
              <a:defRPr/>
            </a:lvl1pPr>
          </a:lstStyle>
          <a:p>
            <a:pPr>
              <a:defRPr/>
            </a:pPr>
            <a:fld id="{C07ECD05-B06D-4BF3-9035-911874D1DDF1}" type="slidenum">
              <a:rPr lang="en-US"/>
              <a:pPr>
                <a:defRPr/>
              </a:pPr>
              <a:t>‹#›</a:t>
            </a:fld>
            <a:endParaRPr lang="en-US" dirty="0"/>
          </a:p>
        </p:txBody>
      </p:sp>
    </p:spTree>
    <p:extLst>
      <p:ext uri="{BB962C8B-B14F-4D97-AF65-F5344CB8AC3E}">
        <p14:creationId xmlns:p14="http://schemas.microsoft.com/office/powerpoint/2010/main" val="325480745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0D7491B-4E11-C263-3418-E72894CE7F69}"/>
              </a:ext>
            </a:extLst>
          </p:cNvPr>
          <p:cNvSpPr>
            <a:spLocks noGrp="1"/>
          </p:cNvSpPr>
          <p:nvPr>
            <p:ph type="dt" sz="half" idx="10"/>
          </p:nvPr>
        </p:nvSpPr>
        <p:spPr/>
        <p:txBody>
          <a:bodyPr/>
          <a:lstStyle>
            <a:lvl1pPr>
              <a:defRPr/>
            </a:lvl1pPr>
          </a:lstStyle>
          <a:p>
            <a:pPr>
              <a:defRPr/>
            </a:pPr>
            <a:fld id="{8BF425C8-CF42-4136-B9C8-95AA609AF867}"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F0635C14-BC2E-2CCA-D4F5-86D67ECB4F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9E3D47-1583-592F-4354-B0BC4E514FF4}"/>
              </a:ext>
            </a:extLst>
          </p:cNvPr>
          <p:cNvSpPr>
            <a:spLocks noGrp="1"/>
          </p:cNvSpPr>
          <p:nvPr>
            <p:ph type="sldNum" sz="quarter" idx="12"/>
          </p:nvPr>
        </p:nvSpPr>
        <p:spPr/>
        <p:txBody>
          <a:bodyPr/>
          <a:lstStyle>
            <a:lvl1pPr>
              <a:defRPr/>
            </a:lvl1pPr>
          </a:lstStyle>
          <a:p>
            <a:pPr>
              <a:defRPr/>
            </a:pPr>
            <a:fld id="{7B80BAD7-80DE-48D5-8A47-2F5ED78B0B9E}" type="slidenum">
              <a:rPr lang="en-US"/>
              <a:pPr>
                <a:defRPr/>
              </a:pPr>
              <a:t>‹#›</a:t>
            </a:fld>
            <a:endParaRPr lang="en-US" dirty="0"/>
          </a:p>
        </p:txBody>
      </p:sp>
    </p:spTree>
    <p:extLst>
      <p:ext uri="{BB962C8B-B14F-4D97-AF65-F5344CB8AC3E}">
        <p14:creationId xmlns:p14="http://schemas.microsoft.com/office/powerpoint/2010/main" val="33481679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CF4AF52-12D2-DA18-E4B5-F10BBA345807}"/>
              </a:ext>
            </a:extLst>
          </p:cNvPr>
          <p:cNvSpPr>
            <a:spLocks noGrp="1"/>
          </p:cNvSpPr>
          <p:nvPr>
            <p:ph type="dt" sz="half" idx="10"/>
          </p:nvPr>
        </p:nvSpPr>
        <p:spPr/>
        <p:txBody>
          <a:bodyPr/>
          <a:lstStyle>
            <a:lvl1pPr>
              <a:defRPr/>
            </a:lvl1pPr>
          </a:lstStyle>
          <a:p>
            <a:pPr>
              <a:defRPr/>
            </a:pPr>
            <a:fld id="{A144ABD2-E062-4C36-8E16-CEAE700AA75B}"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EBB02FF2-9D6A-7513-5FFC-D33B4FD3B8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6C53D7-BE79-9442-17E9-A73856E6D921}"/>
              </a:ext>
            </a:extLst>
          </p:cNvPr>
          <p:cNvSpPr>
            <a:spLocks noGrp="1"/>
          </p:cNvSpPr>
          <p:nvPr>
            <p:ph type="sldNum" sz="quarter" idx="12"/>
          </p:nvPr>
        </p:nvSpPr>
        <p:spPr/>
        <p:txBody>
          <a:bodyPr/>
          <a:lstStyle>
            <a:lvl1pPr>
              <a:defRPr/>
            </a:lvl1pPr>
          </a:lstStyle>
          <a:p>
            <a:pPr>
              <a:defRPr/>
            </a:pPr>
            <a:fld id="{244B01D8-5A87-49C2-AD95-F0760DC0D8B9}" type="slidenum">
              <a:rPr lang="en-US"/>
              <a:pPr>
                <a:defRPr/>
              </a:pPr>
              <a:t>‹#›</a:t>
            </a:fld>
            <a:endParaRPr lang="en-US" dirty="0"/>
          </a:p>
        </p:txBody>
      </p:sp>
    </p:spTree>
    <p:extLst>
      <p:ext uri="{BB962C8B-B14F-4D97-AF65-F5344CB8AC3E}">
        <p14:creationId xmlns:p14="http://schemas.microsoft.com/office/powerpoint/2010/main" val="3536574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81FE9B4-9CA7-C593-757C-35C3F895C22E}"/>
              </a:ext>
            </a:extLst>
          </p:cNvPr>
          <p:cNvSpPr>
            <a:spLocks noGrp="1"/>
          </p:cNvSpPr>
          <p:nvPr>
            <p:ph type="dt" sz="half" idx="10"/>
          </p:nvPr>
        </p:nvSpPr>
        <p:spPr/>
        <p:txBody>
          <a:bodyPr/>
          <a:lstStyle>
            <a:lvl1pPr>
              <a:defRPr/>
            </a:lvl1pPr>
          </a:lstStyle>
          <a:p>
            <a:pPr>
              <a:defRPr/>
            </a:pPr>
            <a:fld id="{6CB81536-F906-4FA3-95B7-6162DBC0B2EA}"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30598B6B-48B2-1BFA-655C-9098CFE1D1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16C429-C567-637A-AEB8-8609B2F0E2BE}"/>
              </a:ext>
            </a:extLst>
          </p:cNvPr>
          <p:cNvSpPr>
            <a:spLocks noGrp="1"/>
          </p:cNvSpPr>
          <p:nvPr>
            <p:ph type="sldNum" sz="quarter" idx="12"/>
          </p:nvPr>
        </p:nvSpPr>
        <p:spPr/>
        <p:txBody>
          <a:bodyPr/>
          <a:lstStyle>
            <a:lvl1pPr>
              <a:defRPr/>
            </a:lvl1pPr>
          </a:lstStyle>
          <a:p>
            <a:pPr>
              <a:defRPr/>
            </a:pPr>
            <a:fld id="{DF21E231-86DF-4AF1-AF85-70BA824BB591}" type="slidenum">
              <a:rPr lang="en-US"/>
              <a:pPr>
                <a:defRPr/>
              </a:pPr>
              <a:t>‹#›</a:t>
            </a:fld>
            <a:endParaRPr lang="en-US" dirty="0"/>
          </a:p>
        </p:txBody>
      </p:sp>
    </p:spTree>
    <p:extLst>
      <p:ext uri="{BB962C8B-B14F-4D97-AF65-F5344CB8AC3E}">
        <p14:creationId xmlns:p14="http://schemas.microsoft.com/office/powerpoint/2010/main" val="2193740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71E70C-BD43-D44D-27F5-85CFE479E4FF}"/>
              </a:ext>
            </a:extLst>
          </p:cNvPr>
          <p:cNvSpPr>
            <a:spLocks noGrp="1"/>
          </p:cNvSpPr>
          <p:nvPr>
            <p:ph type="dt" sz="half" idx="10"/>
          </p:nvPr>
        </p:nvSpPr>
        <p:spPr/>
        <p:txBody>
          <a:bodyPr/>
          <a:lstStyle>
            <a:lvl1pPr>
              <a:defRPr/>
            </a:lvl1pPr>
          </a:lstStyle>
          <a:p>
            <a:pPr>
              <a:defRPr/>
            </a:pPr>
            <a:fld id="{C3A81019-8BD6-4D17-BC3A-9C0F6E4B1763}"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F10B9CFB-5722-B3E1-4F93-786DD65FE3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DA4437-AEDA-FCF8-603D-F980656D75AD}"/>
              </a:ext>
            </a:extLst>
          </p:cNvPr>
          <p:cNvSpPr>
            <a:spLocks noGrp="1"/>
          </p:cNvSpPr>
          <p:nvPr>
            <p:ph type="sldNum" sz="quarter" idx="12"/>
          </p:nvPr>
        </p:nvSpPr>
        <p:spPr/>
        <p:txBody>
          <a:bodyPr/>
          <a:lstStyle>
            <a:lvl1pPr>
              <a:defRPr/>
            </a:lvl1pPr>
          </a:lstStyle>
          <a:p>
            <a:pPr>
              <a:defRPr/>
            </a:pPr>
            <a:fld id="{D8495441-DF25-457C-9DF2-805BDB3EF591}" type="slidenum">
              <a:rPr lang="en-US"/>
              <a:pPr>
                <a:defRPr/>
              </a:pPr>
              <a:t>‹#›</a:t>
            </a:fld>
            <a:endParaRPr lang="en-US" dirty="0"/>
          </a:p>
        </p:txBody>
      </p:sp>
    </p:spTree>
    <p:extLst>
      <p:ext uri="{BB962C8B-B14F-4D97-AF65-F5344CB8AC3E}">
        <p14:creationId xmlns:p14="http://schemas.microsoft.com/office/powerpoint/2010/main" val="150925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6C25-3CCE-409F-8446-AB7BAAF2F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3CD50-0A70-4404-A8B7-70BE04F50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2B7BB-E188-4806-986C-8427630B5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4B794-A98D-4306-B308-B43F0270A6C7}"/>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6" name="Footer Placeholder 5">
            <a:extLst>
              <a:ext uri="{FF2B5EF4-FFF2-40B4-BE49-F238E27FC236}">
                <a16:creationId xmlns:a16="http://schemas.microsoft.com/office/drawing/2014/main" id="{01E6D86C-FA8C-4151-9010-635C13836B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D3E482-C694-466E-9298-85A69CBD6ED0}"/>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111133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5BB7-A5B7-4D71-9206-1EF50CC1D4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F3A03-3916-426C-851E-2A7028C89C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123F53-E166-4656-A5FF-D40CF8647F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3F28AA-9C4C-4DE7-BEB0-CA850DEF8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6E936-E7AA-466A-BC06-D5B992566A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96ED3C-3174-4858-8A89-8F43E962EACE}"/>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8" name="Footer Placeholder 7">
            <a:extLst>
              <a:ext uri="{FF2B5EF4-FFF2-40B4-BE49-F238E27FC236}">
                <a16:creationId xmlns:a16="http://schemas.microsoft.com/office/drawing/2014/main" id="{42A68911-58BE-4FF5-9C76-2673712850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7558CF9-6967-417D-A984-F771661B2065}"/>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785841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2A66-2F15-4767-BF2A-B03DE0D89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5D5DEC-F05E-430D-9A81-F057D38E4FF6}"/>
              </a:ext>
            </a:extLst>
          </p:cNvPr>
          <p:cNvSpPr>
            <a:spLocks noGrp="1"/>
          </p:cNvSpPr>
          <p:nvPr>
            <p:ph type="dt" sz="half" idx="10"/>
          </p:nvPr>
        </p:nvSpPr>
        <p:spPr/>
        <p:txBody>
          <a:bodyPr/>
          <a:lstStyle/>
          <a:p>
            <a:fld id="{B3937E4D-39C9-48EB-9867-090292E0D0FE}" type="datetimeFigureOut">
              <a:rPr lang="en-US" smtClean="0">
                <a:solidFill>
                  <a:prstClr val="black">
                    <a:tint val="75000"/>
                  </a:prstClr>
                </a:solidFill>
              </a:rPr>
              <a:pPr/>
              <a:t>9/23/2024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6FAB49CE-290A-46A7-A0EA-1C47B2F1860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1F603EF1-E396-4867-9C63-339BE2620092}"/>
              </a:ext>
            </a:extLst>
          </p:cNvPr>
          <p:cNvSpPr>
            <a:spLocks noGrp="1"/>
          </p:cNvSpPr>
          <p:nvPr>
            <p:ph type="sldNum" sz="quarter" idx="12"/>
          </p:nvPr>
        </p:nvSpPr>
        <p:spPr/>
        <p:txBody>
          <a:bodyPr/>
          <a:lstStyle/>
          <a:p>
            <a:fld id="{8B3DE552-B3A8-47A3-9A9B-2E2235D315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105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025A5-74A2-4F3B-89BC-E45A5A613B4F}"/>
              </a:ext>
            </a:extLst>
          </p:cNvPr>
          <p:cNvSpPr>
            <a:spLocks noGrp="1"/>
          </p:cNvSpPr>
          <p:nvPr>
            <p:ph type="dt" sz="half" idx="10"/>
          </p:nvPr>
        </p:nvSpPr>
        <p:spPr/>
        <p:txBody>
          <a:bodyPr/>
          <a:lstStyle/>
          <a:p>
            <a:fld id="{B3937E4D-39C9-48EB-9867-090292E0D0FE}" type="datetimeFigureOut">
              <a:rPr lang="en-US" smtClean="0">
                <a:solidFill>
                  <a:prstClr val="black">
                    <a:tint val="75000"/>
                  </a:prstClr>
                </a:solidFill>
              </a:rPr>
              <a:pPr/>
              <a:t>9/23/2024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448EA749-4A30-4EF2-9FC6-8AD6A29FE308}"/>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917FF53-D456-43E6-A1C8-D654EA5DED08}"/>
              </a:ext>
            </a:extLst>
          </p:cNvPr>
          <p:cNvSpPr>
            <a:spLocks noGrp="1"/>
          </p:cNvSpPr>
          <p:nvPr>
            <p:ph type="sldNum" sz="quarter" idx="12"/>
          </p:nvPr>
        </p:nvSpPr>
        <p:spPr/>
        <p:txBody>
          <a:bodyPr/>
          <a:lstStyle/>
          <a:p>
            <a:fld id="{8B3DE552-B3A8-47A3-9A9B-2E2235D315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725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8009-79AF-49D3-B9CD-6BA02691B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185338-DC05-4465-A41F-C944E10F9D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D4AA7-AAD4-4A59-97B6-E0BDEEA46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125ED1-24F0-4EA0-A020-0EBFEC452996}"/>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6" name="Footer Placeholder 5">
            <a:extLst>
              <a:ext uri="{FF2B5EF4-FFF2-40B4-BE49-F238E27FC236}">
                <a16:creationId xmlns:a16="http://schemas.microsoft.com/office/drawing/2014/main" id="{B57448EF-1B00-45C7-A3FB-CBA3C91AA2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A4279E-DF4B-4D49-853C-16C4882FE25C}"/>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69455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8F3-C759-4E5A-B06B-55E0FC495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FEF46-D1DA-46EA-942D-427BB22264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BB4AD8-46A3-4710-BE5E-BC8F7E178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0A5A2-4186-4E75-B1E0-76EDDFE72F85}"/>
              </a:ext>
            </a:extLst>
          </p:cNvPr>
          <p:cNvSpPr>
            <a:spLocks noGrp="1"/>
          </p:cNvSpPr>
          <p:nvPr>
            <p:ph type="dt" sz="half" idx="10"/>
          </p:nvPr>
        </p:nvSpPr>
        <p:spPr/>
        <p:txBody>
          <a:bodyPr/>
          <a:lstStyle/>
          <a:p>
            <a:fld id="{93CFED46-8C38-47E4-9939-4CC1B6FE3464}" type="datetimeFigureOut">
              <a:rPr lang="en-US" smtClean="0"/>
              <a:t>9/23/2024</a:t>
            </a:fld>
            <a:endParaRPr lang="en-US" dirty="0"/>
          </a:p>
        </p:txBody>
      </p:sp>
      <p:sp>
        <p:nvSpPr>
          <p:cNvPr id="6" name="Footer Placeholder 5">
            <a:extLst>
              <a:ext uri="{FF2B5EF4-FFF2-40B4-BE49-F238E27FC236}">
                <a16:creationId xmlns:a16="http://schemas.microsoft.com/office/drawing/2014/main" id="{8931FC22-72C8-442C-8804-22E1DB9FA9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FAC240-C642-492A-A8CC-6110F0D4E054}"/>
              </a:ext>
            </a:extLst>
          </p:cNvPr>
          <p:cNvSpPr>
            <a:spLocks noGrp="1"/>
          </p:cNvSpPr>
          <p:nvPr>
            <p:ph type="sldNum" sz="quarter" idx="12"/>
          </p:nvPr>
        </p:nvSpPr>
        <p:spPr/>
        <p:txBody>
          <a:bodyPr/>
          <a:lstStyle/>
          <a:p>
            <a:fld id="{FAA4ABFD-6AA6-46CA-A0B2-57B709B28EC4}" type="slidenum">
              <a:rPr lang="en-US" smtClean="0"/>
              <a:t>‹#›</a:t>
            </a:fld>
            <a:endParaRPr lang="en-US" dirty="0"/>
          </a:p>
        </p:txBody>
      </p:sp>
    </p:spTree>
    <p:extLst>
      <p:ext uri="{BB962C8B-B14F-4D97-AF65-F5344CB8AC3E}">
        <p14:creationId xmlns:p14="http://schemas.microsoft.com/office/powerpoint/2010/main" val="2426226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0E06CD-2D4E-4A10-A3A0-F6590ED0C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22882-7F32-43C4-9840-5B71F628DE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CF361-EB82-490A-9B3D-23900B71A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FED46-8C38-47E4-9939-4CC1B6FE3464}" type="datetimeFigureOut">
              <a:rPr lang="en-US" smtClean="0"/>
              <a:t>9/23/2024</a:t>
            </a:fld>
            <a:endParaRPr lang="en-US" dirty="0"/>
          </a:p>
        </p:txBody>
      </p:sp>
      <p:sp>
        <p:nvSpPr>
          <p:cNvPr id="5" name="Footer Placeholder 4">
            <a:extLst>
              <a:ext uri="{FF2B5EF4-FFF2-40B4-BE49-F238E27FC236}">
                <a16:creationId xmlns:a16="http://schemas.microsoft.com/office/drawing/2014/main" id="{59BFC2F7-998D-4A22-85B7-42C953CF8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DDA83D-146B-4332-A895-EC6516B22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4ABFD-6AA6-46CA-A0B2-57B709B28EC4}" type="slidenum">
              <a:rPr lang="en-US" smtClean="0"/>
              <a:t>‹#›</a:t>
            </a:fld>
            <a:endParaRPr lang="en-US" dirty="0"/>
          </a:p>
        </p:txBody>
      </p:sp>
    </p:spTree>
    <p:extLst>
      <p:ext uri="{BB962C8B-B14F-4D97-AF65-F5344CB8AC3E}">
        <p14:creationId xmlns:p14="http://schemas.microsoft.com/office/powerpoint/2010/main" val="64840933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CD1F00C-4BEF-FA4A-E4B6-0C32618519E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923F2113-702E-B151-F207-9C71CD771C4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CB2D7B5-5B79-5523-E6B7-77BB9011D1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409798-BB0D-4EA9-96B8-B18F22BBF30A}"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69F2F0FC-9400-8F40-B736-A4013A426B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AC1BA94-1F99-2458-C2C9-321AB5916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A30D196-F8A5-431E-81B5-17FFEB8BF2B5}" type="slidenum">
              <a:rPr lang="en-US"/>
              <a:pPr>
                <a:defRPr/>
              </a:pPr>
              <a:t>‹#›</a:t>
            </a:fld>
            <a:endParaRPr lang="en-US" dirty="0"/>
          </a:p>
        </p:txBody>
      </p:sp>
    </p:spTree>
    <p:extLst>
      <p:ext uri="{BB962C8B-B14F-4D97-AF65-F5344CB8AC3E}">
        <p14:creationId xmlns:p14="http://schemas.microsoft.com/office/powerpoint/2010/main" val="291088950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54B220CE-671F-BA4E-F906-2EF8150ECB3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0302E465-D784-0703-51AB-13A206E7DF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071337-D38A-8FD4-D750-6F971B1592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252D7B-8157-4804-B0ED-DF7EF0449B7A}"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2A4DE662-B85C-051D-267D-8B19D1AA7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255728A-736E-F68B-F7C2-64EEB54D8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A7F16D5-B562-4569-8CCB-13F865C445AC}" type="slidenum">
              <a:rPr lang="en-US"/>
              <a:pPr>
                <a:defRPr/>
              </a:pPr>
              <a:t>‹#›</a:t>
            </a:fld>
            <a:endParaRPr lang="en-US" dirty="0"/>
          </a:p>
        </p:txBody>
      </p:sp>
    </p:spTree>
    <p:extLst>
      <p:ext uri="{BB962C8B-B14F-4D97-AF65-F5344CB8AC3E}">
        <p14:creationId xmlns:p14="http://schemas.microsoft.com/office/powerpoint/2010/main" val="35083994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jpg"/><Relationship Id="rId7" Type="http://schemas.openxmlformats.org/officeDocument/2006/relationships/image" Target="../media/image49.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7.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9.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7.pn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jpg"/><Relationship Id="rId7"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7.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10.jpg"/><Relationship Id="rId7" Type="http://schemas.openxmlformats.org/officeDocument/2006/relationships/image" Target="../media/image17.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2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7.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jp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DC7ED-D8AA-FA86-6EFA-AD707B431F69}"/>
              </a:ext>
            </a:extLst>
          </p:cNvPr>
          <p:cNvPicPr>
            <a:picLocks noChangeAspect="1"/>
          </p:cNvPicPr>
          <p:nvPr/>
        </p:nvPicPr>
        <p:blipFill>
          <a:blip r:embed="rId5"/>
          <a:stretch>
            <a:fillRect/>
          </a:stretch>
        </p:blipFill>
        <p:spPr>
          <a:xfrm>
            <a:off x="-160638" y="548839"/>
            <a:ext cx="4456610" cy="2787468"/>
          </a:xfrm>
          <a:prstGeom prst="rect">
            <a:avLst/>
          </a:prstGeom>
        </p:spPr>
      </p:pic>
      <p:pic>
        <p:nvPicPr>
          <p:cNvPr id="4" name="Picture 3">
            <a:extLst>
              <a:ext uri="{FF2B5EF4-FFF2-40B4-BE49-F238E27FC236}">
                <a16:creationId xmlns:a16="http://schemas.microsoft.com/office/drawing/2014/main" id="{76753612-F6FF-7038-0070-DAE87DA53B3C}"/>
              </a:ext>
            </a:extLst>
          </p:cNvPr>
          <p:cNvPicPr>
            <a:picLocks noChangeAspect="1"/>
          </p:cNvPicPr>
          <p:nvPr/>
        </p:nvPicPr>
        <p:blipFill>
          <a:blip r:embed="rId6"/>
          <a:stretch>
            <a:fillRect/>
          </a:stretch>
        </p:blipFill>
        <p:spPr>
          <a:xfrm>
            <a:off x="3040405" y="548839"/>
            <a:ext cx="4624219" cy="3196260"/>
          </a:xfrm>
          <a:prstGeom prst="rect">
            <a:avLst/>
          </a:prstGeom>
        </p:spPr>
      </p:pic>
      <p:pic>
        <p:nvPicPr>
          <p:cNvPr id="5" name="Picture 4">
            <a:extLst>
              <a:ext uri="{FF2B5EF4-FFF2-40B4-BE49-F238E27FC236}">
                <a16:creationId xmlns:a16="http://schemas.microsoft.com/office/drawing/2014/main" id="{1FF692BA-6473-C960-64B4-4C95201D8DB3}"/>
              </a:ext>
            </a:extLst>
          </p:cNvPr>
          <p:cNvPicPr>
            <a:picLocks noChangeAspect="1"/>
          </p:cNvPicPr>
          <p:nvPr/>
        </p:nvPicPr>
        <p:blipFill>
          <a:blip r:embed="rId7"/>
          <a:stretch>
            <a:fillRect/>
          </a:stretch>
        </p:blipFill>
        <p:spPr>
          <a:xfrm>
            <a:off x="4295972" y="1240829"/>
            <a:ext cx="5419813" cy="3613209"/>
          </a:xfrm>
          <a:prstGeom prst="rect">
            <a:avLst/>
          </a:prstGeom>
        </p:spPr>
      </p:pic>
      <p:pic>
        <p:nvPicPr>
          <p:cNvPr id="9" name="Picture 8">
            <a:extLst>
              <a:ext uri="{FF2B5EF4-FFF2-40B4-BE49-F238E27FC236}">
                <a16:creationId xmlns:a16="http://schemas.microsoft.com/office/drawing/2014/main" id="{0746EB0A-1800-9812-CB6A-87786EE74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60789"/>
            <a:ext cx="2755820" cy="679769"/>
          </a:xfrm>
          <a:prstGeom prst="rect">
            <a:avLst/>
          </a:prstGeom>
        </p:spPr>
      </p:pic>
      <p:pic>
        <p:nvPicPr>
          <p:cNvPr id="10" name="Picture 9">
            <a:extLst>
              <a:ext uri="{FF2B5EF4-FFF2-40B4-BE49-F238E27FC236}">
                <a16:creationId xmlns:a16="http://schemas.microsoft.com/office/drawing/2014/main" id="{A5731863-FAFD-DB91-9484-D0C346C1569C}"/>
              </a:ext>
            </a:extLst>
          </p:cNvPr>
          <p:cNvPicPr>
            <a:picLocks noChangeAspect="1"/>
          </p:cNvPicPr>
          <p:nvPr/>
        </p:nvPicPr>
        <p:blipFill>
          <a:blip r:embed="rId9"/>
          <a:stretch>
            <a:fillRect/>
          </a:stretch>
        </p:blipFill>
        <p:spPr>
          <a:xfrm>
            <a:off x="2755820" y="4477084"/>
            <a:ext cx="2747168" cy="679769"/>
          </a:xfrm>
          <a:prstGeom prst="rect">
            <a:avLst/>
          </a:prstGeom>
        </p:spPr>
      </p:pic>
      <p:pic>
        <p:nvPicPr>
          <p:cNvPr id="11" name="Picture 10">
            <a:extLst>
              <a:ext uri="{FF2B5EF4-FFF2-40B4-BE49-F238E27FC236}">
                <a16:creationId xmlns:a16="http://schemas.microsoft.com/office/drawing/2014/main" id="{4DF9A1A0-5039-FE58-B78C-C7414D37A34B}"/>
              </a:ext>
            </a:extLst>
          </p:cNvPr>
          <p:cNvPicPr>
            <a:picLocks noChangeAspect="1"/>
          </p:cNvPicPr>
          <p:nvPr/>
        </p:nvPicPr>
        <p:blipFill>
          <a:blip r:embed="rId10"/>
          <a:stretch>
            <a:fillRect/>
          </a:stretch>
        </p:blipFill>
        <p:spPr>
          <a:xfrm>
            <a:off x="5462737" y="4482276"/>
            <a:ext cx="2796071" cy="371762"/>
          </a:xfrm>
          <a:prstGeom prst="rect">
            <a:avLst/>
          </a:prstGeom>
        </p:spPr>
      </p:pic>
    </p:spTree>
    <p:extLst>
      <p:ext uri="{BB962C8B-B14F-4D97-AF65-F5344CB8AC3E}">
        <p14:creationId xmlns:p14="http://schemas.microsoft.com/office/powerpoint/2010/main" val="854264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evice, screenshot&#10;&#10;Description automatically generated">
            <a:extLst>
              <a:ext uri="{FF2B5EF4-FFF2-40B4-BE49-F238E27FC236}">
                <a16:creationId xmlns:a16="http://schemas.microsoft.com/office/drawing/2014/main" id="{F361FB62-8DCA-4EFF-B45F-81A5FB37357C}"/>
              </a:ext>
            </a:extLst>
          </p:cNvPr>
          <p:cNvPicPr>
            <a:picLocks noChangeAspect="1"/>
          </p:cNvPicPr>
          <p:nvPr/>
        </p:nvPicPr>
        <p:blipFill rotWithShape="1">
          <a:blip r:embed="rId4">
            <a:extLst>
              <a:ext uri="{28A0092B-C50C-407E-A947-70E740481C1C}">
                <a14:useLocalDpi xmlns:a14="http://schemas.microsoft.com/office/drawing/2010/main" val="0"/>
              </a:ext>
            </a:extLst>
          </a:blip>
          <a:srcRect l="1021" r="4082"/>
          <a:stretch/>
        </p:blipFill>
        <p:spPr>
          <a:xfrm>
            <a:off x="43542" y="2526474"/>
            <a:ext cx="12148458" cy="2219499"/>
          </a:xfrm>
          <a:prstGeom prst="rect">
            <a:avLst/>
          </a:prstGeom>
        </p:spPr>
      </p:pic>
      <p:sp>
        <p:nvSpPr>
          <p:cNvPr id="12" name="Title 1"/>
          <p:cNvSpPr txBox="1">
            <a:spLocks/>
          </p:cNvSpPr>
          <p:nvPr/>
        </p:nvSpPr>
        <p:spPr>
          <a:xfrm>
            <a:off x="7382791" y="373982"/>
            <a:ext cx="2802428" cy="816847"/>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Helvetica Neue"/>
                <a:ea typeface="+mj-ea"/>
              </a:rPr>
              <a:t>Operation</a:t>
            </a:r>
          </a:p>
        </p:txBody>
      </p:sp>
      <p:pic>
        <p:nvPicPr>
          <p:cNvPr id="14" name="Picture 13">
            <a:extLst>
              <a:ext uri="{FF2B5EF4-FFF2-40B4-BE49-F238E27FC236}">
                <a16:creationId xmlns:a16="http://schemas.microsoft.com/office/drawing/2014/main" id="{0D992ECB-91B4-4F79-9AC9-E9134D556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716" y="287485"/>
            <a:ext cx="5894960" cy="1454090"/>
          </a:xfrm>
          <a:prstGeom prst="rect">
            <a:avLst/>
          </a:prstGeom>
        </p:spPr>
      </p:pic>
      <p:pic>
        <p:nvPicPr>
          <p:cNvPr id="5" name="Picture 4">
            <a:extLst>
              <a:ext uri="{FF2B5EF4-FFF2-40B4-BE49-F238E27FC236}">
                <a16:creationId xmlns:a16="http://schemas.microsoft.com/office/drawing/2014/main" id="{78B57C78-23B5-45BF-B8FA-819F28AF27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80000">
            <a:off x="986696" y="3369037"/>
            <a:ext cx="2253566" cy="288789"/>
          </a:xfrm>
          <a:prstGeom prst="rect">
            <a:avLst/>
          </a:prstGeom>
          <a:scene3d>
            <a:camera prst="orthographicFront">
              <a:rot lat="0" lon="0" rev="21540000"/>
            </a:camera>
            <a:lightRig rig="threePt" dir="t"/>
          </a:scene3d>
        </p:spPr>
      </p:pic>
      <p:pic>
        <p:nvPicPr>
          <p:cNvPr id="7" name="Picture 6" descr="Heater_Output_Arrows.tif">
            <a:extLst>
              <a:ext uri="{FF2B5EF4-FFF2-40B4-BE49-F238E27FC236}">
                <a16:creationId xmlns:a16="http://schemas.microsoft.com/office/drawing/2014/main" id="{52105FF6-6396-4A48-B650-FEB0BF2996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3063116" y="3228393"/>
            <a:ext cx="626418" cy="535327"/>
          </a:xfrm>
          <a:prstGeom prst="rect">
            <a:avLst/>
          </a:prstGeom>
          <a:scene3d>
            <a:camera prst="orthographicFront">
              <a:rot lat="0" lon="0" rev="21510000"/>
            </a:camera>
            <a:lightRig rig="threePt" dir="t"/>
          </a:scene3d>
        </p:spPr>
      </p:pic>
      <p:pic>
        <p:nvPicPr>
          <p:cNvPr id="25" name="Picture 24">
            <a:extLst>
              <a:ext uri="{FF2B5EF4-FFF2-40B4-BE49-F238E27FC236}">
                <a16:creationId xmlns:a16="http://schemas.microsoft.com/office/drawing/2014/main" id="{9F3BB440-5F8D-4AF8-B17A-424952928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80000">
            <a:off x="5022635" y="3369443"/>
            <a:ext cx="2166504" cy="288789"/>
          </a:xfrm>
          <a:prstGeom prst="rect">
            <a:avLst/>
          </a:prstGeom>
          <a:scene3d>
            <a:camera prst="orthographicFront">
              <a:rot lat="0" lon="0" rev="21540000"/>
            </a:camera>
            <a:lightRig rig="threePt" dir="t"/>
          </a:scene3d>
        </p:spPr>
      </p:pic>
      <p:pic>
        <p:nvPicPr>
          <p:cNvPr id="26" name="Picture 25" descr="Heater_Output_Arrows.tif">
            <a:extLst>
              <a:ext uri="{FF2B5EF4-FFF2-40B4-BE49-F238E27FC236}">
                <a16:creationId xmlns:a16="http://schemas.microsoft.com/office/drawing/2014/main" id="{6DD96B2A-1FFF-4809-8514-0155081A20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7012019" y="3216463"/>
            <a:ext cx="626418" cy="535327"/>
          </a:xfrm>
          <a:prstGeom prst="rect">
            <a:avLst/>
          </a:prstGeom>
          <a:scene3d>
            <a:camera prst="orthographicFront">
              <a:rot lat="0" lon="0" rev="21510000"/>
            </a:camera>
            <a:lightRig rig="threePt" dir="t"/>
          </a:scene3d>
        </p:spPr>
      </p:pic>
      <p:pic>
        <p:nvPicPr>
          <p:cNvPr id="29" name="Picture 28" descr="Heater_Output_Arrows.tif">
            <a:extLst>
              <a:ext uri="{FF2B5EF4-FFF2-40B4-BE49-F238E27FC236}">
                <a16:creationId xmlns:a16="http://schemas.microsoft.com/office/drawing/2014/main" id="{3D2FB304-CDBD-46B5-90CD-E1B074C96426}"/>
              </a:ext>
            </a:extLst>
          </p:cNvPr>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4000"/>
                    </a14:imgEffect>
                    <a14:imgEffect>
                      <a14:saturation sat="33000"/>
                    </a14:imgEffect>
                  </a14:imgLayer>
                </a14:imgProps>
              </a:ext>
              <a:ext uri="{28A0092B-C50C-407E-A947-70E740481C1C}">
                <a14:useLocalDpi xmlns:a14="http://schemas.microsoft.com/office/drawing/2010/main" val="0"/>
              </a:ext>
            </a:extLst>
          </a:blip>
          <a:srcRect l="88370"/>
          <a:stretch/>
        </p:blipFill>
        <p:spPr>
          <a:xfrm rot="16140000">
            <a:off x="9054946" y="3208389"/>
            <a:ext cx="626418" cy="535327"/>
          </a:xfrm>
          <a:prstGeom prst="rect">
            <a:avLst/>
          </a:prstGeom>
          <a:scene3d>
            <a:camera prst="orthographicFront">
              <a:rot lat="0" lon="0" rev="21510000"/>
            </a:camera>
            <a:lightRig rig="threePt" dir="t"/>
          </a:scene3d>
        </p:spPr>
      </p:pic>
      <p:pic>
        <p:nvPicPr>
          <p:cNvPr id="30" name="Picture 29" descr="Heater_Output_Arrows.tif">
            <a:extLst>
              <a:ext uri="{FF2B5EF4-FFF2-40B4-BE49-F238E27FC236}">
                <a16:creationId xmlns:a16="http://schemas.microsoft.com/office/drawing/2014/main" id="{84208C70-A50D-4922-8551-FEBE32C1EB2F}"/>
              </a:ext>
            </a:extLst>
          </p:cNvPr>
          <p:cNvPicPr>
            <a:picLocks noChangeAspect="1"/>
          </p:cNvPicPr>
          <p:nvPr/>
        </p:nvPicPr>
        <p:blipFill rotWithShape="1">
          <a:blip r:embed="rId10"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4000"/>
                    </a14:imgEffect>
                    <a14:imgEffect>
                      <a14:saturation sat="33000"/>
                    </a14:imgEffect>
                    <a14:imgEffect>
                      <a14:brightnessContrast bright="15000"/>
                    </a14:imgEffect>
                  </a14:imgLayer>
                </a14:imgProps>
              </a:ext>
              <a:ext uri="{28A0092B-C50C-407E-A947-70E740481C1C}">
                <a14:useLocalDpi xmlns:a14="http://schemas.microsoft.com/office/drawing/2010/main" val="0"/>
              </a:ext>
            </a:extLst>
          </a:blip>
          <a:srcRect l="88370"/>
          <a:stretch/>
        </p:blipFill>
        <p:spPr>
          <a:xfrm rot="16140000">
            <a:off x="9739781" y="3210314"/>
            <a:ext cx="626418" cy="535327"/>
          </a:xfrm>
          <a:prstGeom prst="rect">
            <a:avLst/>
          </a:prstGeom>
          <a:scene3d>
            <a:camera prst="orthographicFront">
              <a:rot lat="0" lon="0" rev="21510000"/>
            </a:camera>
            <a:lightRig rig="threePt" dir="t"/>
          </a:scene3d>
        </p:spPr>
      </p:pic>
      <p:pic>
        <p:nvPicPr>
          <p:cNvPr id="31" name="Picture 30" descr="Heater_Output_Arrows.tif">
            <a:extLst>
              <a:ext uri="{FF2B5EF4-FFF2-40B4-BE49-F238E27FC236}">
                <a16:creationId xmlns:a16="http://schemas.microsoft.com/office/drawing/2014/main" id="{E3F47A42-0D96-4B4E-9373-AB333E829A84}"/>
              </a:ext>
            </a:extLst>
          </p:cNvPr>
          <p:cNvPicPr>
            <a:picLocks noChangeAspect="1"/>
          </p:cNvPicPr>
          <p:nvPr/>
        </p:nvPicPr>
        <p:blipFill rotWithShape="1">
          <a:blip r:embed="rId11"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4000"/>
                    </a14:imgEffect>
                    <a14:imgEffect>
                      <a14:saturation sat="33000"/>
                    </a14:imgEffect>
                    <a14:imgEffect>
                      <a14:brightnessContrast bright="30000"/>
                    </a14:imgEffect>
                  </a14:imgLayer>
                </a14:imgProps>
              </a:ext>
              <a:ext uri="{28A0092B-C50C-407E-A947-70E740481C1C}">
                <a14:useLocalDpi xmlns:a14="http://schemas.microsoft.com/office/drawing/2010/main" val="0"/>
              </a:ext>
            </a:extLst>
          </a:blip>
          <a:srcRect l="88370"/>
          <a:stretch/>
        </p:blipFill>
        <p:spPr>
          <a:xfrm rot="16140000">
            <a:off x="10355167" y="3212243"/>
            <a:ext cx="626418" cy="535327"/>
          </a:xfrm>
          <a:prstGeom prst="rect">
            <a:avLst/>
          </a:prstGeom>
          <a:scene3d>
            <a:camera prst="orthographicFront">
              <a:rot lat="0" lon="0" rev="21510000"/>
            </a:camera>
            <a:lightRig rig="threePt" dir="t"/>
          </a:scene3d>
        </p:spPr>
      </p:pic>
      <p:pic>
        <p:nvPicPr>
          <p:cNvPr id="32" name="Picture 31" descr="Heater_Output_Arrows.tif">
            <a:extLst>
              <a:ext uri="{FF2B5EF4-FFF2-40B4-BE49-F238E27FC236}">
                <a16:creationId xmlns:a16="http://schemas.microsoft.com/office/drawing/2014/main" id="{17548D10-826E-4D78-A275-FE9015A4A7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3701655" y="3230321"/>
            <a:ext cx="626418" cy="535327"/>
          </a:xfrm>
          <a:prstGeom prst="rect">
            <a:avLst/>
          </a:prstGeom>
          <a:scene3d>
            <a:camera prst="orthographicFront">
              <a:rot lat="0" lon="0" rev="21510000"/>
            </a:camera>
            <a:lightRig rig="threePt" dir="t"/>
          </a:scene3d>
        </p:spPr>
      </p:pic>
      <p:pic>
        <p:nvPicPr>
          <p:cNvPr id="33" name="Picture 32" descr="Heater_Output_Arrows.tif">
            <a:extLst>
              <a:ext uri="{FF2B5EF4-FFF2-40B4-BE49-F238E27FC236}">
                <a16:creationId xmlns:a16="http://schemas.microsoft.com/office/drawing/2014/main" id="{832C4659-3BB2-47FE-B187-B29515759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7694919" y="3216466"/>
            <a:ext cx="626418" cy="535327"/>
          </a:xfrm>
          <a:prstGeom prst="rect">
            <a:avLst/>
          </a:prstGeom>
          <a:scene3d>
            <a:camera prst="orthographicFront">
              <a:rot lat="0" lon="0" rev="21510000"/>
            </a:camera>
            <a:lightRig rig="threePt" dir="t"/>
          </a:scene3d>
        </p:spPr>
      </p:pic>
      <p:pic>
        <p:nvPicPr>
          <p:cNvPr id="16" name="Picture 15" descr="Heater_Output_Arrows.tif">
            <a:extLst>
              <a:ext uri="{FF2B5EF4-FFF2-40B4-BE49-F238E27FC236}">
                <a16:creationId xmlns:a16="http://schemas.microsoft.com/office/drawing/2014/main" id="{D2CB3AA4-D2FD-4424-8191-F5DC8D9219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4351589" y="3228394"/>
            <a:ext cx="626418" cy="535327"/>
          </a:xfrm>
          <a:prstGeom prst="rect">
            <a:avLst/>
          </a:prstGeom>
          <a:scene3d>
            <a:camera prst="orthographicFront">
              <a:rot lat="0" lon="0" rev="21510000"/>
            </a:camera>
            <a:lightRig rig="threePt" dir="t"/>
          </a:scene3d>
        </p:spPr>
      </p:pic>
      <p:pic>
        <p:nvPicPr>
          <p:cNvPr id="17" name="Picture 16" descr="Heater_Output_Arrows.tif">
            <a:extLst>
              <a:ext uri="{FF2B5EF4-FFF2-40B4-BE49-F238E27FC236}">
                <a16:creationId xmlns:a16="http://schemas.microsoft.com/office/drawing/2014/main" id="{5B123E11-C663-4A4E-8033-9F1F763B20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370"/>
          <a:stretch/>
        </p:blipFill>
        <p:spPr>
          <a:xfrm rot="16140000">
            <a:off x="8355554" y="3214539"/>
            <a:ext cx="626418" cy="535327"/>
          </a:xfrm>
          <a:prstGeom prst="rect">
            <a:avLst/>
          </a:prstGeom>
          <a:scene3d>
            <a:camera prst="orthographicFront">
              <a:rot lat="0" lon="0" rev="21510000"/>
            </a:camera>
            <a:lightRig rig="threePt" dir="t"/>
          </a:scene3d>
        </p:spPr>
      </p:pic>
    </p:spTree>
    <p:extLst>
      <p:ext uri="{BB962C8B-B14F-4D97-AF65-F5344CB8AC3E}">
        <p14:creationId xmlns:p14="http://schemas.microsoft.com/office/powerpoint/2010/main" val="547389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750"/>
                                        <p:tgtEl>
                                          <p:spTgt spid="5"/>
                                        </p:tgtEl>
                                      </p:cBhvr>
                                    </p:animEffect>
                                  </p:childTnLst>
                                </p:cTn>
                              </p:par>
                              <p:par>
                                <p:cTn id="8" presetID="26" presetClass="emph" presetSubtype="0" repeatCount="indefinite" fill="hold" nodeType="withEffect">
                                  <p:stCondLst>
                                    <p:cond delay="0"/>
                                  </p:stCondLst>
                                  <p:childTnLst>
                                    <p:animEffect transition="out" filter="fade">
                                      <p:cBhvr>
                                        <p:cTn id="9" dur="2750" tmFilter="0, 0; .2, .5; .8, .5; 1, 0"/>
                                        <p:tgtEl>
                                          <p:spTgt spid="5"/>
                                        </p:tgtEl>
                                      </p:cBhvr>
                                    </p:animEffect>
                                    <p:animScale>
                                      <p:cBhvr>
                                        <p:cTn id="10" dur="1375" autoRev="1" fill="hold"/>
                                        <p:tgtEl>
                                          <p:spTgt spid="5"/>
                                        </p:tgtEl>
                                      </p:cBhvr>
                                      <p:by x="105000" y="105000"/>
                                    </p:animScale>
                                  </p:childTnLst>
                                </p:cTn>
                              </p:par>
                              <p:par>
                                <p:cTn id="11" presetID="12" presetClass="entr" presetSubtype="8" repeatCount="indefinite" fill="hold" nodeType="withEffect">
                                  <p:stCondLst>
                                    <p:cond delay="2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500"/>
                                        <p:tgtEl>
                                          <p:spTgt spid="7"/>
                                        </p:tgtEl>
                                        <p:attrNameLst>
                                          <p:attrName>ppt_x</p:attrName>
                                        </p:attrNameLst>
                                      </p:cBhvr>
                                      <p:tavLst>
                                        <p:tav tm="0">
                                          <p:val>
                                            <p:strVal val="#ppt_x-#ppt_w*1.125000"/>
                                          </p:val>
                                        </p:tav>
                                        <p:tav tm="100000">
                                          <p:val>
                                            <p:strVal val="#ppt_x"/>
                                          </p:val>
                                        </p:tav>
                                      </p:tavLst>
                                    </p:anim>
                                    <p:animEffect transition="in" filter="wipe(right)">
                                      <p:cBhvr>
                                        <p:cTn id="14" dur="2500"/>
                                        <p:tgtEl>
                                          <p:spTgt spid="7"/>
                                        </p:tgtEl>
                                      </p:cBhvr>
                                    </p:animEffect>
                                  </p:childTnLst>
                                </p:cTn>
                              </p:par>
                              <p:par>
                                <p:cTn id="15" presetID="26" presetClass="emph" presetSubtype="0" repeatCount="indefinite" fill="hold" nodeType="withEffect">
                                  <p:stCondLst>
                                    <p:cond delay="2000"/>
                                  </p:stCondLst>
                                  <p:childTnLst>
                                    <p:animEffect transition="out" filter="fade">
                                      <p:cBhvr>
                                        <p:cTn id="16" dur="2500" tmFilter="0, 0; .2, .5; .8, .5; 1, 0"/>
                                        <p:tgtEl>
                                          <p:spTgt spid="7"/>
                                        </p:tgtEl>
                                      </p:cBhvr>
                                    </p:animEffect>
                                    <p:animScale>
                                      <p:cBhvr>
                                        <p:cTn id="17" dur="1250" autoRev="1" fill="hold"/>
                                        <p:tgtEl>
                                          <p:spTgt spid="7"/>
                                        </p:tgtEl>
                                      </p:cBhvr>
                                      <p:by x="105000" y="105000"/>
                                    </p:animScale>
                                  </p:childTnLst>
                                </p:cTn>
                              </p:par>
                              <p:par>
                                <p:cTn id="18" presetID="22" presetClass="entr" presetSubtype="8" repeatCount="indefinite"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750"/>
                                        <p:tgtEl>
                                          <p:spTgt spid="25"/>
                                        </p:tgtEl>
                                      </p:cBhvr>
                                    </p:animEffect>
                                  </p:childTnLst>
                                </p:cTn>
                              </p:par>
                              <p:par>
                                <p:cTn id="21" presetID="26" presetClass="emph" presetSubtype="0" repeatCount="indefinite" fill="hold" nodeType="withEffect">
                                  <p:stCondLst>
                                    <p:cond delay="0"/>
                                  </p:stCondLst>
                                  <p:childTnLst>
                                    <p:animEffect transition="out" filter="fade">
                                      <p:cBhvr>
                                        <p:cTn id="22" dur="2750" tmFilter="0, 0; .2, .5; .8, .5; 1, 0"/>
                                        <p:tgtEl>
                                          <p:spTgt spid="25"/>
                                        </p:tgtEl>
                                      </p:cBhvr>
                                    </p:animEffect>
                                    <p:animScale>
                                      <p:cBhvr>
                                        <p:cTn id="23" dur="1375" autoRev="1" fill="hold"/>
                                        <p:tgtEl>
                                          <p:spTgt spid="25"/>
                                        </p:tgtEl>
                                      </p:cBhvr>
                                      <p:by x="105000" y="105000"/>
                                    </p:animScale>
                                  </p:childTnLst>
                                </p:cTn>
                              </p:par>
                              <p:par>
                                <p:cTn id="24" presetID="12" presetClass="entr" presetSubtype="8" repeatCount="indefinite" fill="hold" nodeType="withEffect">
                                  <p:stCondLst>
                                    <p:cond delay="20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500"/>
                                        <p:tgtEl>
                                          <p:spTgt spid="26"/>
                                        </p:tgtEl>
                                        <p:attrNameLst>
                                          <p:attrName>ppt_x</p:attrName>
                                        </p:attrNameLst>
                                      </p:cBhvr>
                                      <p:tavLst>
                                        <p:tav tm="0">
                                          <p:val>
                                            <p:strVal val="#ppt_x-#ppt_w*1.125000"/>
                                          </p:val>
                                        </p:tav>
                                        <p:tav tm="100000">
                                          <p:val>
                                            <p:strVal val="#ppt_x"/>
                                          </p:val>
                                        </p:tav>
                                      </p:tavLst>
                                    </p:anim>
                                    <p:animEffect transition="in" filter="wipe(right)">
                                      <p:cBhvr>
                                        <p:cTn id="27" dur="2500"/>
                                        <p:tgtEl>
                                          <p:spTgt spid="26"/>
                                        </p:tgtEl>
                                      </p:cBhvr>
                                    </p:animEffect>
                                  </p:childTnLst>
                                </p:cTn>
                              </p:par>
                              <p:par>
                                <p:cTn id="28" presetID="26" presetClass="emph" presetSubtype="0" repeatCount="indefinite" fill="hold" nodeType="withEffect">
                                  <p:stCondLst>
                                    <p:cond delay="2000"/>
                                  </p:stCondLst>
                                  <p:childTnLst>
                                    <p:animEffect transition="out" filter="fade">
                                      <p:cBhvr>
                                        <p:cTn id="29" dur="2500" tmFilter="0, 0; .2, .5; .8, .5; 1, 0"/>
                                        <p:tgtEl>
                                          <p:spTgt spid="26"/>
                                        </p:tgtEl>
                                      </p:cBhvr>
                                    </p:animEffect>
                                    <p:animScale>
                                      <p:cBhvr>
                                        <p:cTn id="30" dur="1250" autoRev="1" fill="hold"/>
                                        <p:tgtEl>
                                          <p:spTgt spid="26"/>
                                        </p:tgtEl>
                                      </p:cBhvr>
                                      <p:by x="105000" y="105000"/>
                                    </p:animScale>
                                  </p:childTnLst>
                                </p:cTn>
                              </p:par>
                              <p:par>
                                <p:cTn id="31" presetID="12" presetClass="entr" presetSubtype="8" repeatCount="indefinite" fill="hold" nodeType="withEffect">
                                  <p:stCondLst>
                                    <p:cond delay="200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2500"/>
                                        <p:tgtEl>
                                          <p:spTgt spid="29"/>
                                        </p:tgtEl>
                                        <p:attrNameLst>
                                          <p:attrName>ppt_x</p:attrName>
                                        </p:attrNameLst>
                                      </p:cBhvr>
                                      <p:tavLst>
                                        <p:tav tm="0">
                                          <p:val>
                                            <p:strVal val="#ppt_x-#ppt_w*1.125000"/>
                                          </p:val>
                                        </p:tav>
                                        <p:tav tm="100000">
                                          <p:val>
                                            <p:strVal val="#ppt_x"/>
                                          </p:val>
                                        </p:tav>
                                      </p:tavLst>
                                    </p:anim>
                                    <p:animEffect transition="in" filter="wipe(right)">
                                      <p:cBhvr>
                                        <p:cTn id="34" dur="2500"/>
                                        <p:tgtEl>
                                          <p:spTgt spid="29"/>
                                        </p:tgtEl>
                                      </p:cBhvr>
                                    </p:animEffect>
                                  </p:childTnLst>
                                </p:cTn>
                              </p:par>
                              <p:par>
                                <p:cTn id="35" presetID="26" presetClass="emph" presetSubtype="0" repeatCount="indefinite" fill="hold" nodeType="withEffect">
                                  <p:stCondLst>
                                    <p:cond delay="2000"/>
                                  </p:stCondLst>
                                  <p:childTnLst>
                                    <p:animEffect transition="out" filter="fade">
                                      <p:cBhvr>
                                        <p:cTn id="36" dur="2500" tmFilter="0, 0; .2, .5; .8, .5; 1, 0"/>
                                        <p:tgtEl>
                                          <p:spTgt spid="29"/>
                                        </p:tgtEl>
                                      </p:cBhvr>
                                    </p:animEffect>
                                    <p:animScale>
                                      <p:cBhvr>
                                        <p:cTn id="37" dur="1250" autoRev="1" fill="hold"/>
                                        <p:tgtEl>
                                          <p:spTgt spid="29"/>
                                        </p:tgtEl>
                                      </p:cBhvr>
                                      <p:by x="105000" y="105000"/>
                                    </p:animScale>
                                  </p:childTnLst>
                                </p:cTn>
                              </p:par>
                              <p:par>
                                <p:cTn id="38" presetID="12" presetClass="entr" presetSubtype="8" repeatCount="indefinite" fill="hold" nodeType="withEffect">
                                  <p:stCondLst>
                                    <p:cond delay="20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2500"/>
                                        <p:tgtEl>
                                          <p:spTgt spid="30"/>
                                        </p:tgtEl>
                                        <p:attrNameLst>
                                          <p:attrName>ppt_x</p:attrName>
                                        </p:attrNameLst>
                                      </p:cBhvr>
                                      <p:tavLst>
                                        <p:tav tm="0">
                                          <p:val>
                                            <p:strVal val="#ppt_x-#ppt_w*1.125000"/>
                                          </p:val>
                                        </p:tav>
                                        <p:tav tm="100000">
                                          <p:val>
                                            <p:strVal val="#ppt_x"/>
                                          </p:val>
                                        </p:tav>
                                      </p:tavLst>
                                    </p:anim>
                                    <p:animEffect transition="in" filter="wipe(right)">
                                      <p:cBhvr>
                                        <p:cTn id="41" dur="2500"/>
                                        <p:tgtEl>
                                          <p:spTgt spid="30"/>
                                        </p:tgtEl>
                                      </p:cBhvr>
                                    </p:animEffect>
                                  </p:childTnLst>
                                </p:cTn>
                              </p:par>
                              <p:par>
                                <p:cTn id="42" presetID="26" presetClass="emph" presetSubtype="0" repeatCount="indefinite" fill="hold" nodeType="withEffect">
                                  <p:stCondLst>
                                    <p:cond delay="2000"/>
                                  </p:stCondLst>
                                  <p:childTnLst>
                                    <p:animEffect transition="out" filter="fade">
                                      <p:cBhvr>
                                        <p:cTn id="43" dur="2500" tmFilter="0, 0; .2, .5; .8, .5; 1, 0"/>
                                        <p:tgtEl>
                                          <p:spTgt spid="30"/>
                                        </p:tgtEl>
                                      </p:cBhvr>
                                    </p:animEffect>
                                    <p:animScale>
                                      <p:cBhvr>
                                        <p:cTn id="44" dur="1250" autoRev="1" fill="hold"/>
                                        <p:tgtEl>
                                          <p:spTgt spid="30"/>
                                        </p:tgtEl>
                                      </p:cBhvr>
                                      <p:by x="105000" y="105000"/>
                                    </p:animScale>
                                  </p:childTnLst>
                                </p:cTn>
                              </p:par>
                              <p:par>
                                <p:cTn id="45" presetID="12" presetClass="entr" presetSubtype="8" repeatCount="indefinite" fill="hold" nodeType="withEffect">
                                  <p:stCondLst>
                                    <p:cond delay="20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2500"/>
                                        <p:tgtEl>
                                          <p:spTgt spid="31"/>
                                        </p:tgtEl>
                                        <p:attrNameLst>
                                          <p:attrName>ppt_x</p:attrName>
                                        </p:attrNameLst>
                                      </p:cBhvr>
                                      <p:tavLst>
                                        <p:tav tm="0">
                                          <p:val>
                                            <p:strVal val="#ppt_x-#ppt_w*1.125000"/>
                                          </p:val>
                                        </p:tav>
                                        <p:tav tm="100000">
                                          <p:val>
                                            <p:strVal val="#ppt_x"/>
                                          </p:val>
                                        </p:tav>
                                      </p:tavLst>
                                    </p:anim>
                                    <p:animEffect transition="in" filter="wipe(right)">
                                      <p:cBhvr>
                                        <p:cTn id="48" dur="2500"/>
                                        <p:tgtEl>
                                          <p:spTgt spid="31"/>
                                        </p:tgtEl>
                                      </p:cBhvr>
                                    </p:animEffect>
                                  </p:childTnLst>
                                </p:cTn>
                              </p:par>
                              <p:par>
                                <p:cTn id="49" presetID="26" presetClass="emph" presetSubtype="0" repeatCount="indefinite" fill="hold" nodeType="withEffect">
                                  <p:stCondLst>
                                    <p:cond delay="2000"/>
                                  </p:stCondLst>
                                  <p:childTnLst>
                                    <p:animEffect transition="out" filter="fade">
                                      <p:cBhvr>
                                        <p:cTn id="50" dur="2500" tmFilter="0, 0; .2, .5; .8, .5; 1, 0"/>
                                        <p:tgtEl>
                                          <p:spTgt spid="31"/>
                                        </p:tgtEl>
                                      </p:cBhvr>
                                    </p:animEffect>
                                    <p:animScale>
                                      <p:cBhvr>
                                        <p:cTn id="51" dur="1250" autoRev="1" fill="hold"/>
                                        <p:tgtEl>
                                          <p:spTgt spid="31"/>
                                        </p:tgtEl>
                                      </p:cBhvr>
                                      <p:by x="105000" y="105000"/>
                                    </p:animScale>
                                  </p:childTnLst>
                                </p:cTn>
                              </p:par>
                              <p:par>
                                <p:cTn id="52" presetID="12" presetClass="entr" presetSubtype="8" repeatCount="indefinite" fill="hold" nodeType="withEffect">
                                  <p:stCondLst>
                                    <p:cond delay="200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2500"/>
                                        <p:tgtEl>
                                          <p:spTgt spid="32"/>
                                        </p:tgtEl>
                                        <p:attrNameLst>
                                          <p:attrName>ppt_x</p:attrName>
                                        </p:attrNameLst>
                                      </p:cBhvr>
                                      <p:tavLst>
                                        <p:tav tm="0">
                                          <p:val>
                                            <p:strVal val="#ppt_x-#ppt_w*1.125000"/>
                                          </p:val>
                                        </p:tav>
                                        <p:tav tm="100000">
                                          <p:val>
                                            <p:strVal val="#ppt_x"/>
                                          </p:val>
                                        </p:tav>
                                      </p:tavLst>
                                    </p:anim>
                                    <p:animEffect transition="in" filter="wipe(right)">
                                      <p:cBhvr>
                                        <p:cTn id="55" dur="2500"/>
                                        <p:tgtEl>
                                          <p:spTgt spid="32"/>
                                        </p:tgtEl>
                                      </p:cBhvr>
                                    </p:animEffect>
                                  </p:childTnLst>
                                </p:cTn>
                              </p:par>
                              <p:par>
                                <p:cTn id="56" presetID="26" presetClass="emph" presetSubtype="0" repeatCount="indefinite" fill="hold" nodeType="withEffect">
                                  <p:stCondLst>
                                    <p:cond delay="2000"/>
                                  </p:stCondLst>
                                  <p:childTnLst>
                                    <p:animEffect transition="out" filter="fade">
                                      <p:cBhvr>
                                        <p:cTn id="57" dur="2500" tmFilter="0, 0; .2, .5; .8, .5; 1, 0"/>
                                        <p:tgtEl>
                                          <p:spTgt spid="32"/>
                                        </p:tgtEl>
                                      </p:cBhvr>
                                    </p:animEffect>
                                    <p:animScale>
                                      <p:cBhvr>
                                        <p:cTn id="58" dur="1250" autoRev="1" fill="hold"/>
                                        <p:tgtEl>
                                          <p:spTgt spid="32"/>
                                        </p:tgtEl>
                                      </p:cBhvr>
                                      <p:by x="105000" y="105000"/>
                                    </p:animScale>
                                  </p:childTnLst>
                                </p:cTn>
                              </p:par>
                              <p:par>
                                <p:cTn id="59" presetID="12" presetClass="entr" presetSubtype="8" repeatCount="indefinite" fill="hold" nodeType="withEffect">
                                  <p:stCondLst>
                                    <p:cond delay="200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500"/>
                                        <p:tgtEl>
                                          <p:spTgt spid="33"/>
                                        </p:tgtEl>
                                        <p:attrNameLst>
                                          <p:attrName>ppt_x</p:attrName>
                                        </p:attrNameLst>
                                      </p:cBhvr>
                                      <p:tavLst>
                                        <p:tav tm="0">
                                          <p:val>
                                            <p:strVal val="#ppt_x-#ppt_w*1.125000"/>
                                          </p:val>
                                        </p:tav>
                                        <p:tav tm="100000">
                                          <p:val>
                                            <p:strVal val="#ppt_x"/>
                                          </p:val>
                                        </p:tav>
                                      </p:tavLst>
                                    </p:anim>
                                    <p:animEffect transition="in" filter="wipe(right)">
                                      <p:cBhvr>
                                        <p:cTn id="62" dur="2500"/>
                                        <p:tgtEl>
                                          <p:spTgt spid="33"/>
                                        </p:tgtEl>
                                      </p:cBhvr>
                                    </p:animEffect>
                                  </p:childTnLst>
                                </p:cTn>
                              </p:par>
                              <p:par>
                                <p:cTn id="63" presetID="26" presetClass="emph" presetSubtype="0" repeatCount="indefinite" fill="hold" nodeType="withEffect">
                                  <p:stCondLst>
                                    <p:cond delay="2000"/>
                                  </p:stCondLst>
                                  <p:childTnLst>
                                    <p:animEffect transition="out" filter="fade">
                                      <p:cBhvr>
                                        <p:cTn id="64" dur="2500" tmFilter="0, 0; .2, .5; .8, .5; 1, 0"/>
                                        <p:tgtEl>
                                          <p:spTgt spid="33"/>
                                        </p:tgtEl>
                                      </p:cBhvr>
                                    </p:animEffect>
                                    <p:animScale>
                                      <p:cBhvr>
                                        <p:cTn id="65" dur="1250" autoRev="1" fill="hold"/>
                                        <p:tgtEl>
                                          <p:spTgt spid="33"/>
                                        </p:tgtEl>
                                      </p:cBhvr>
                                      <p:by x="105000" y="105000"/>
                                    </p:animScale>
                                  </p:childTnLst>
                                </p:cTn>
                              </p:par>
                              <p:par>
                                <p:cTn id="66" presetID="12" presetClass="entr" presetSubtype="8" repeatCount="indefinite" fill="hold" nodeType="withEffect">
                                  <p:stCondLst>
                                    <p:cond delay="200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500"/>
                                        <p:tgtEl>
                                          <p:spTgt spid="16"/>
                                        </p:tgtEl>
                                        <p:attrNameLst>
                                          <p:attrName>ppt_x</p:attrName>
                                        </p:attrNameLst>
                                      </p:cBhvr>
                                      <p:tavLst>
                                        <p:tav tm="0">
                                          <p:val>
                                            <p:strVal val="#ppt_x-#ppt_w*1.125000"/>
                                          </p:val>
                                        </p:tav>
                                        <p:tav tm="100000">
                                          <p:val>
                                            <p:strVal val="#ppt_x"/>
                                          </p:val>
                                        </p:tav>
                                      </p:tavLst>
                                    </p:anim>
                                    <p:animEffect transition="in" filter="wipe(right)">
                                      <p:cBhvr>
                                        <p:cTn id="69" dur="2500"/>
                                        <p:tgtEl>
                                          <p:spTgt spid="16"/>
                                        </p:tgtEl>
                                      </p:cBhvr>
                                    </p:animEffect>
                                  </p:childTnLst>
                                </p:cTn>
                              </p:par>
                              <p:par>
                                <p:cTn id="70" presetID="26" presetClass="emph" presetSubtype="0" repeatCount="indefinite" fill="hold" nodeType="withEffect">
                                  <p:stCondLst>
                                    <p:cond delay="2000"/>
                                  </p:stCondLst>
                                  <p:childTnLst>
                                    <p:animEffect transition="out" filter="fade">
                                      <p:cBhvr>
                                        <p:cTn id="71" dur="2500" tmFilter="0, 0; .2, .5; .8, .5; 1, 0"/>
                                        <p:tgtEl>
                                          <p:spTgt spid="16"/>
                                        </p:tgtEl>
                                      </p:cBhvr>
                                    </p:animEffect>
                                    <p:animScale>
                                      <p:cBhvr>
                                        <p:cTn id="72" dur="1250" autoRev="1" fill="hold"/>
                                        <p:tgtEl>
                                          <p:spTgt spid="16"/>
                                        </p:tgtEl>
                                      </p:cBhvr>
                                      <p:by x="105000" y="105000"/>
                                    </p:animScale>
                                  </p:childTnLst>
                                </p:cTn>
                              </p:par>
                              <p:par>
                                <p:cTn id="73" presetID="12" presetClass="entr" presetSubtype="8" repeatCount="indefinite" fill="hold" nodeType="withEffect">
                                  <p:stCondLst>
                                    <p:cond delay="200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2500"/>
                                        <p:tgtEl>
                                          <p:spTgt spid="17"/>
                                        </p:tgtEl>
                                        <p:attrNameLst>
                                          <p:attrName>ppt_x</p:attrName>
                                        </p:attrNameLst>
                                      </p:cBhvr>
                                      <p:tavLst>
                                        <p:tav tm="0">
                                          <p:val>
                                            <p:strVal val="#ppt_x-#ppt_w*1.125000"/>
                                          </p:val>
                                        </p:tav>
                                        <p:tav tm="100000">
                                          <p:val>
                                            <p:strVal val="#ppt_x"/>
                                          </p:val>
                                        </p:tav>
                                      </p:tavLst>
                                    </p:anim>
                                    <p:animEffect transition="in" filter="wipe(right)">
                                      <p:cBhvr>
                                        <p:cTn id="76" dur="2500"/>
                                        <p:tgtEl>
                                          <p:spTgt spid="17"/>
                                        </p:tgtEl>
                                      </p:cBhvr>
                                    </p:animEffect>
                                  </p:childTnLst>
                                </p:cTn>
                              </p:par>
                              <p:par>
                                <p:cTn id="77" presetID="26" presetClass="emph" presetSubtype="0" repeatCount="indefinite" fill="hold" nodeType="withEffect">
                                  <p:stCondLst>
                                    <p:cond delay="2000"/>
                                  </p:stCondLst>
                                  <p:childTnLst>
                                    <p:animEffect transition="out" filter="fade">
                                      <p:cBhvr>
                                        <p:cTn id="78" dur="2500" tmFilter="0, 0; .2, .5; .8, .5; 1, 0"/>
                                        <p:tgtEl>
                                          <p:spTgt spid="17"/>
                                        </p:tgtEl>
                                      </p:cBhvr>
                                    </p:animEffect>
                                    <p:animScale>
                                      <p:cBhvr>
                                        <p:cTn id="79" dur="1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berts_Gordon_Animation_REND-143754058-2">
            <a:hlinkClick r:id="" action="ppaction://media"/>
            <a:extLst>
              <a:ext uri="{FF2B5EF4-FFF2-40B4-BE49-F238E27FC236}">
                <a16:creationId xmlns:a16="http://schemas.microsoft.com/office/drawing/2014/main" id="{22A658CF-476C-F262-DDEF-589D010945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9304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32548" name="Rectangle 4"/>
          <p:cNvSpPr>
            <a:spLocks noGrp="1" noChangeArrowheads="1"/>
          </p:cNvSpPr>
          <p:nvPr>
            <p:ph type="title"/>
          </p:nvPr>
        </p:nvSpPr>
        <p:spPr bwMode="auto">
          <a:xfrm>
            <a:off x="170828" y="1964725"/>
            <a:ext cx="6224818" cy="4329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indent="4763">
              <a:defRPr/>
            </a:pPr>
            <a:r>
              <a:rPr lang="en-US" altLang="en-US" sz="2000" b="1" kern="1200" dirty="0">
                <a:solidFill>
                  <a:srgbClr val="C00000"/>
                </a:solidFill>
                <a:latin typeface="+mj-lt"/>
                <a:ea typeface="+mj-ea"/>
                <a:cs typeface="+mj-cs"/>
              </a:rPr>
              <a:t>Heavy duty custom infrared heating system – CNG/LNG </a:t>
            </a:r>
          </a:p>
        </p:txBody>
      </p:sp>
      <p:sp>
        <p:nvSpPr>
          <p:cNvPr id="14340" name="Rectangle 6"/>
          <p:cNvSpPr>
            <a:spLocks noGrp="1" noChangeArrowheads="1"/>
          </p:cNvSpPr>
          <p:nvPr>
            <p:ph type="body" sz="half" idx="2"/>
          </p:nvPr>
        </p:nvSpPr>
        <p:spPr bwMode="auto">
          <a:xfrm>
            <a:off x="8006085" y="3236181"/>
            <a:ext cx="3689091" cy="219551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342900" lvl="2">
              <a:spcBef>
                <a:spcPts val="0"/>
              </a:spcBef>
              <a:spcAft>
                <a:spcPts val="1200"/>
              </a:spcAft>
            </a:pPr>
            <a:r>
              <a:rPr lang="en-US" altLang="en-US" dirty="0"/>
              <a:t> Designed for facilities where CNG/LNG fueled vehicles are repaired</a:t>
            </a:r>
          </a:p>
          <a:p>
            <a:pPr marL="342900" lvl="2">
              <a:spcBef>
                <a:spcPts val="0"/>
              </a:spcBef>
              <a:spcAft>
                <a:spcPts val="1200"/>
              </a:spcAft>
            </a:pPr>
            <a:r>
              <a:rPr lang="en-US" altLang="en-US" dirty="0"/>
              <a:t> Certified by CSA to meet maximum tube temperature of 750°F (399°C) in accordance with NFPA30A 7.6.6</a:t>
            </a:r>
          </a:p>
        </p:txBody>
      </p:sp>
      <p:pic>
        <p:nvPicPr>
          <p:cNvPr id="6" name="Picture 5" descr="A group of people in a room&#10;&#10;Description automatically generated">
            <a:extLst>
              <a:ext uri="{FF2B5EF4-FFF2-40B4-BE49-F238E27FC236}">
                <a16:creationId xmlns:a16="http://schemas.microsoft.com/office/drawing/2014/main" id="{A498C2EE-AC3E-4084-8007-87A422C287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16" r="-1" b="18219"/>
          <a:stretch/>
        </p:blipFill>
        <p:spPr>
          <a:xfrm>
            <a:off x="20" y="2619612"/>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pic>
        <p:nvPicPr>
          <p:cNvPr id="8" name="Picture 7">
            <a:extLst>
              <a:ext uri="{FF2B5EF4-FFF2-40B4-BE49-F238E27FC236}">
                <a16:creationId xmlns:a16="http://schemas.microsoft.com/office/drawing/2014/main" id="{8EF84799-F96F-4E93-8446-546DEA9CB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85" y="367480"/>
            <a:ext cx="5894960" cy="1454090"/>
          </a:xfrm>
          <a:prstGeom prst="rect">
            <a:avLst/>
          </a:prstGeom>
        </p:spPr>
      </p:pic>
      <p:sp>
        <p:nvSpPr>
          <p:cNvPr id="9" name="Rectangle 4">
            <a:extLst>
              <a:ext uri="{FF2B5EF4-FFF2-40B4-BE49-F238E27FC236}">
                <a16:creationId xmlns:a16="http://schemas.microsoft.com/office/drawing/2014/main" id="{251FCC92-EF27-498B-A507-73F39855BA7D}"/>
              </a:ext>
            </a:extLst>
          </p:cNvPr>
          <p:cNvSpPr txBox="1">
            <a:spLocks noChangeArrowheads="1"/>
          </p:cNvSpPr>
          <p:nvPr/>
        </p:nvSpPr>
        <p:spPr bwMode="auto">
          <a:xfrm>
            <a:off x="3993186" y="1301579"/>
            <a:ext cx="6224818" cy="4329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763">
              <a:defRPr/>
            </a:pPr>
            <a:r>
              <a:rPr lang="en-US" altLang="en-US" sz="2800" b="1" dirty="0">
                <a:solidFill>
                  <a:srgbClr val="C00000"/>
                </a:solidFill>
              </a:rPr>
              <a:t>Classic SF (Specialty Fuel)</a:t>
            </a:r>
          </a:p>
        </p:txBody>
      </p:sp>
      <p:pic>
        <p:nvPicPr>
          <p:cNvPr id="10" name="Picture 5" descr="A picture containing sitting, cake, large, clock&#10;&#10;Description automatically generated">
            <a:extLst>
              <a:ext uri="{FF2B5EF4-FFF2-40B4-BE49-F238E27FC236}">
                <a16:creationId xmlns:a16="http://schemas.microsoft.com/office/drawing/2014/main" id="{D5267616-2821-42B6-8582-9F745BFB4C48}"/>
              </a:ext>
            </a:extLst>
          </p:cNvPr>
          <p:cNvPicPr>
            <a:picLocks noChangeAspect="1"/>
          </p:cNvPicPr>
          <p:nvPr/>
        </p:nvPicPr>
        <p:blipFill>
          <a:blip r:embed="rId6"/>
          <a:stretch>
            <a:fillRect/>
          </a:stretch>
        </p:blipFill>
        <p:spPr>
          <a:xfrm>
            <a:off x="4648310" y="267710"/>
            <a:ext cx="7429065" cy="3424615"/>
          </a:xfrm>
          <a:prstGeom prst="rect">
            <a:avLst/>
          </a:prstGeom>
        </p:spPr>
      </p:pic>
    </p:spTree>
    <p:extLst>
      <p:ext uri="{BB962C8B-B14F-4D97-AF65-F5344CB8AC3E}">
        <p14:creationId xmlns:p14="http://schemas.microsoft.com/office/powerpoint/2010/main" val="1622402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clock, tower, person, large&#10;&#10;Description automatically generated">
            <a:extLst>
              <a:ext uri="{FF2B5EF4-FFF2-40B4-BE49-F238E27FC236}">
                <a16:creationId xmlns:a16="http://schemas.microsoft.com/office/drawing/2014/main" id="{CB9B358E-91A7-4D9D-B870-50A7CFDA87A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2872" b="25684"/>
          <a:stretch/>
        </p:blipFill>
        <p:spPr>
          <a:xfrm>
            <a:off x="4547938" y="3722909"/>
            <a:ext cx="7644062" cy="3135091"/>
          </a:xfrm>
          <a:prstGeom prst="rect">
            <a:avLst/>
          </a:prstGeom>
        </p:spPr>
      </p:pic>
      <p:pic>
        <p:nvPicPr>
          <p:cNvPr id="5" name="Picture 4">
            <a:extLst>
              <a:ext uri="{FF2B5EF4-FFF2-40B4-BE49-F238E27FC236}">
                <a16:creationId xmlns:a16="http://schemas.microsoft.com/office/drawing/2014/main" id="{6DB17F76-CD07-44AF-9352-8C7DCE00B6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84" r="-1" b="18045"/>
          <a:stretch/>
        </p:blipFill>
        <p:spPr>
          <a:xfrm>
            <a:off x="4913698" y="0"/>
            <a:ext cx="7644062" cy="3176595"/>
          </a:xfrm>
          <a:prstGeom prst="rect">
            <a:avLst/>
          </a:prstGeom>
        </p:spPr>
      </p:pic>
      <p:sp>
        <p:nvSpPr>
          <p:cNvPr id="17" name="Rectangle 1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8812F70-94CB-4A1A-9156-BE1905B4FB0C}"/>
              </a:ext>
            </a:extLst>
          </p:cNvPr>
          <p:cNvSpPr txBox="1"/>
          <p:nvPr/>
        </p:nvSpPr>
        <p:spPr>
          <a:xfrm>
            <a:off x="838200" y="111521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spc="-20" dirty="0">
                <a:solidFill>
                  <a:schemeClr val="bg1"/>
                </a:solidFill>
                <a:latin typeface="Helvetica Neue"/>
                <a:ea typeface="+mj-ea"/>
                <a:cs typeface="+mj-cs"/>
              </a:rPr>
              <a:t>Unitary Heaters</a:t>
            </a:r>
          </a:p>
        </p:txBody>
      </p:sp>
      <p:cxnSp>
        <p:nvCxnSpPr>
          <p:cNvPr id="19" name="Straight Connector 1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4E54B6F-591B-40EE-8390-82D208C76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915" y="2592855"/>
            <a:ext cx="4724569" cy="1169331"/>
          </a:xfrm>
          <a:prstGeom prst="rect">
            <a:avLst/>
          </a:prstGeom>
        </p:spPr>
      </p:pic>
      <p:pic>
        <p:nvPicPr>
          <p:cNvPr id="18" name="Picture 17">
            <a:extLst>
              <a:ext uri="{FF2B5EF4-FFF2-40B4-BE49-F238E27FC236}">
                <a16:creationId xmlns:a16="http://schemas.microsoft.com/office/drawing/2014/main" id="{65767DEE-6625-42D6-ABF1-632B51AFE0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060" y="6122719"/>
            <a:ext cx="4732940" cy="627113"/>
          </a:xfrm>
          <a:prstGeom prst="rect">
            <a:avLst/>
          </a:prstGeom>
        </p:spPr>
      </p:pic>
    </p:spTree>
    <p:extLst>
      <p:ext uri="{BB962C8B-B14F-4D97-AF65-F5344CB8AC3E}">
        <p14:creationId xmlns:p14="http://schemas.microsoft.com/office/powerpoint/2010/main" val="3352074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car parked inside a building&#10;&#10;Description automatically generated">
            <a:extLst>
              <a:ext uri="{FF2B5EF4-FFF2-40B4-BE49-F238E27FC236}">
                <a16:creationId xmlns:a16="http://schemas.microsoft.com/office/drawing/2014/main" id="{AF7F691B-4B84-4DEA-871F-4DB1D6B2A2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6" r="7656"/>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3" name="Content Placeholder 2"/>
          <p:cNvSpPr>
            <a:spLocks noGrp="1"/>
          </p:cNvSpPr>
          <p:nvPr>
            <p:ph idx="1"/>
          </p:nvPr>
        </p:nvSpPr>
        <p:spPr>
          <a:xfrm>
            <a:off x="7701567" y="3970277"/>
            <a:ext cx="4199672" cy="2404765"/>
          </a:xfrm>
        </p:spPr>
        <p:txBody>
          <a:bodyPr>
            <a:noAutofit/>
          </a:bodyPr>
          <a:lstStyle/>
          <a:p>
            <a:pPr>
              <a:spcBef>
                <a:spcPts val="0"/>
              </a:spcBef>
              <a:spcAft>
                <a:spcPts val="1200"/>
              </a:spcAft>
            </a:pPr>
            <a:r>
              <a:rPr lang="en-US" sz="1800" dirty="0">
                <a:solidFill>
                  <a:srgbClr val="C00000"/>
                </a:solidFill>
                <a:latin typeface="Helvetica Neue"/>
              </a:rPr>
              <a:t>Robust burner design with for increased longevity</a:t>
            </a:r>
          </a:p>
          <a:p>
            <a:pPr>
              <a:spcBef>
                <a:spcPts val="0"/>
              </a:spcBef>
              <a:spcAft>
                <a:spcPts val="1200"/>
              </a:spcAft>
            </a:pPr>
            <a:r>
              <a:rPr lang="en-US" sz="1800" dirty="0">
                <a:latin typeface="Helvetica Neue"/>
              </a:rPr>
              <a:t>External t-stat connection that can power a low voltage t-stat</a:t>
            </a:r>
          </a:p>
        </p:txBody>
      </p:sp>
      <p:sp>
        <p:nvSpPr>
          <p:cNvPr id="9" name="Text Placeholder 5"/>
          <p:cNvSpPr txBox="1">
            <a:spLocks/>
          </p:cNvSpPr>
          <p:nvPr/>
        </p:nvSpPr>
        <p:spPr>
          <a:xfrm>
            <a:off x="7637172" y="3355984"/>
            <a:ext cx="3696237" cy="85540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kern="1200">
                <a:solidFill>
                  <a:schemeClr val="tx1">
                    <a:lumMod val="65000"/>
                    <a:lumOff val="3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2200" b="1" spc="-30" dirty="0">
                <a:solidFill>
                  <a:schemeClr val="tx1"/>
                </a:solidFill>
              </a:rPr>
              <a:t>Premium Unitary Heater</a:t>
            </a:r>
            <a:endParaRPr lang="en-US" sz="2200" spc="-30" dirty="0">
              <a:solidFill>
                <a:srgbClr val="C00000"/>
              </a:solidFill>
            </a:endParaRPr>
          </a:p>
        </p:txBody>
      </p:sp>
      <p:sp>
        <p:nvSpPr>
          <p:cNvPr id="11" name="Title 1">
            <a:extLst>
              <a:ext uri="{FF2B5EF4-FFF2-40B4-BE49-F238E27FC236}">
                <a16:creationId xmlns:a16="http://schemas.microsoft.com/office/drawing/2014/main" id="{B78DB768-6B0E-48FF-AFB9-AE933BBF87C2}"/>
              </a:ext>
            </a:extLst>
          </p:cNvPr>
          <p:cNvSpPr txBox="1">
            <a:spLocks/>
          </p:cNvSpPr>
          <p:nvPr/>
        </p:nvSpPr>
        <p:spPr>
          <a:xfrm>
            <a:off x="9937330" y="2361358"/>
            <a:ext cx="1583346" cy="7586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a:spcAft>
                <a:spcPts val="600"/>
              </a:spcAft>
            </a:pPr>
            <a:r>
              <a:rPr lang="en-US" dirty="0">
                <a:solidFill>
                  <a:srgbClr val="C00000"/>
                </a:solidFill>
              </a:rPr>
              <a:t>CTH2V</a:t>
            </a:r>
          </a:p>
        </p:txBody>
      </p:sp>
      <p:pic>
        <p:nvPicPr>
          <p:cNvPr id="14" name="Picture 13">
            <a:extLst>
              <a:ext uri="{FF2B5EF4-FFF2-40B4-BE49-F238E27FC236}">
                <a16:creationId xmlns:a16="http://schemas.microsoft.com/office/drawing/2014/main" id="{36CD41EB-B3A7-4C45-823B-9A7EF0E5B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7731" y="0"/>
            <a:ext cx="4104759" cy="2526707"/>
          </a:xfrm>
          <a:prstGeom prst="rect">
            <a:avLst/>
          </a:prstGeom>
        </p:spPr>
      </p:pic>
      <p:pic>
        <p:nvPicPr>
          <p:cNvPr id="19" name="Picture 18">
            <a:extLst>
              <a:ext uri="{FF2B5EF4-FFF2-40B4-BE49-F238E27FC236}">
                <a16:creationId xmlns:a16="http://schemas.microsoft.com/office/drawing/2014/main" id="{C6214057-1734-4FC2-9CBE-AA53A79AF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6514" y="1921852"/>
            <a:ext cx="4316145" cy="1064649"/>
          </a:xfrm>
          <a:prstGeom prst="rect">
            <a:avLst/>
          </a:prstGeom>
        </p:spPr>
      </p:pic>
    </p:spTree>
    <p:extLst>
      <p:ext uri="{BB962C8B-B14F-4D97-AF65-F5344CB8AC3E}">
        <p14:creationId xmlns:p14="http://schemas.microsoft.com/office/powerpoint/2010/main" val="83427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6" name="F591310F-02E0-43A4-910F-08605CD42957">
            <a:extLst>
              <a:ext uri="{FF2B5EF4-FFF2-40B4-BE49-F238E27FC236}">
                <a16:creationId xmlns:a16="http://schemas.microsoft.com/office/drawing/2014/main" id="{CEAB941E-086D-4793-9F20-7BA0CCE0D2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46" r="13963"/>
          <a:stretch/>
        </p:blipFill>
        <p:spPr bwMode="auto">
          <a:xfrm>
            <a:off x="6185051"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854E84F2-FDE5-428A-BEF9-F3779546E4A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t="28508" r="2" b="4352"/>
          <a:stretch/>
        </p:blipFill>
        <p:spPr bwMode="auto">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B6C4AA9E-884C-4E82-881C-7E939D57E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9873"/>
            <a:ext cx="4316145" cy="1064649"/>
          </a:xfrm>
          <a:prstGeom prst="rect">
            <a:avLst/>
          </a:prstGeom>
        </p:spPr>
      </p:pic>
      <p:sp>
        <p:nvSpPr>
          <p:cNvPr id="29" name="Title 1">
            <a:extLst>
              <a:ext uri="{FF2B5EF4-FFF2-40B4-BE49-F238E27FC236}">
                <a16:creationId xmlns:a16="http://schemas.microsoft.com/office/drawing/2014/main" id="{BCD01A70-D4BE-4FD9-BAB3-6CA4D31D0E98}"/>
              </a:ext>
            </a:extLst>
          </p:cNvPr>
          <p:cNvSpPr txBox="1">
            <a:spLocks/>
          </p:cNvSpPr>
          <p:nvPr/>
        </p:nvSpPr>
        <p:spPr>
          <a:xfrm>
            <a:off x="2377431" y="545438"/>
            <a:ext cx="1583346" cy="7586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HEV</a:t>
            </a:r>
          </a:p>
        </p:txBody>
      </p:sp>
      <p:pic>
        <p:nvPicPr>
          <p:cNvPr id="32" name="Picture 31">
            <a:extLst>
              <a:ext uri="{FF2B5EF4-FFF2-40B4-BE49-F238E27FC236}">
                <a16:creationId xmlns:a16="http://schemas.microsoft.com/office/drawing/2014/main" id="{2284CD3C-BF14-44D2-BA2F-320F9AC8B0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9740" y="3129566"/>
            <a:ext cx="5839217" cy="3594362"/>
          </a:xfrm>
          <a:prstGeom prst="rect">
            <a:avLst/>
          </a:prstGeom>
        </p:spPr>
      </p:pic>
      <p:sp>
        <p:nvSpPr>
          <p:cNvPr id="2" name="Rectangle: Rounded Corners 1">
            <a:extLst>
              <a:ext uri="{FF2B5EF4-FFF2-40B4-BE49-F238E27FC236}">
                <a16:creationId xmlns:a16="http://schemas.microsoft.com/office/drawing/2014/main" id="{69E18793-71D8-4689-9D52-3F9E87F6B889}"/>
              </a:ext>
            </a:extLst>
          </p:cNvPr>
          <p:cNvSpPr/>
          <p:nvPr/>
        </p:nvSpPr>
        <p:spPr>
          <a:xfrm>
            <a:off x="267871" y="1099595"/>
            <a:ext cx="5369000" cy="3727047"/>
          </a:xfrm>
          <a:prstGeom prst="roundRect">
            <a:avLst/>
          </a:prstGeom>
          <a:solidFill>
            <a:schemeClr val="bg1">
              <a:alpha val="37000"/>
            </a:schemeClr>
          </a:solidFill>
          <a:ln>
            <a:solidFill>
              <a:schemeClr val="tx1">
                <a:lumMod val="50000"/>
                <a:alpha val="37000"/>
              </a:schemeClr>
            </a:solidFill>
          </a:ln>
          <a:effectLst>
            <a:glow>
              <a:schemeClr val="accent1"/>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4CA104D3-1975-4E07-9874-2204738FC0A2}"/>
              </a:ext>
            </a:extLst>
          </p:cNvPr>
          <p:cNvSpPr txBox="1">
            <a:spLocks/>
          </p:cNvSpPr>
          <p:nvPr/>
        </p:nvSpPr>
        <p:spPr>
          <a:xfrm>
            <a:off x="774639" y="1464692"/>
            <a:ext cx="4792784" cy="1696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latin typeface="Helvetica Neue"/>
              </a:rPr>
              <a:t>Heavy Duty, </a:t>
            </a:r>
            <a:r>
              <a:rPr lang="en-US" altLang="en-US" sz="2400" b="1" dirty="0">
                <a:solidFill>
                  <a:srgbClr val="C00000"/>
                </a:solidFill>
                <a:latin typeface="Helvetica Neue"/>
              </a:rPr>
              <a:t>Industrial-Grade</a:t>
            </a:r>
            <a:r>
              <a:rPr lang="en-US" altLang="en-US" sz="2400" dirty="0">
                <a:latin typeface="Helvetica Neue"/>
              </a:rPr>
              <a:t> unitary heater for harsh environment applications.</a:t>
            </a:r>
          </a:p>
        </p:txBody>
      </p:sp>
      <p:sp>
        <p:nvSpPr>
          <p:cNvPr id="23" name="Content Placeholder 3">
            <a:extLst>
              <a:ext uri="{FF2B5EF4-FFF2-40B4-BE49-F238E27FC236}">
                <a16:creationId xmlns:a16="http://schemas.microsoft.com/office/drawing/2014/main" id="{15AA8A22-94EE-492E-8C3D-D79F9938DF33}"/>
              </a:ext>
            </a:extLst>
          </p:cNvPr>
          <p:cNvSpPr>
            <a:spLocks noGrp="1"/>
          </p:cNvSpPr>
          <p:nvPr>
            <p:ph idx="1"/>
          </p:nvPr>
        </p:nvSpPr>
        <p:spPr>
          <a:xfrm>
            <a:off x="618064" y="2641918"/>
            <a:ext cx="4958488" cy="1775994"/>
          </a:xfrm>
        </p:spPr>
        <p:txBody>
          <a:bodyPr>
            <a:noAutofit/>
          </a:bodyPr>
          <a:lstStyle/>
          <a:p>
            <a:pPr>
              <a:spcBef>
                <a:spcPts val="0"/>
              </a:spcBef>
              <a:spcAft>
                <a:spcPts val="1200"/>
              </a:spcAft>
            </a:pPr>
            <a:r>
              <a:rPr lang="en-US" sz="1600" dirty="0">
                <a:latin typeface="Helvetica Neue"/>
              </a:rPr>
              <a:t>Effective in high moisture environments with </a:t>
            </a:r>
            <a:br>
              <a:rPr lang="en-US" sz="1600" dirty="0">
                <a:latin typeface="Helvetica Neue"/>
              </a:rPr>
            </a:br>
            <a:r>
              <a:rPr lang="en-US" sz="1600" dirty="0">
                <a:latin typeface="Helvetica Neue"/>
              </a:rPr>
              <a:t>durable components</a:t>
            </a:r>
          </a:p>
          <a:p>
            <a:pPr>
              <a:spcBef>
                <a:spcPts val="0"/>
              </a:spcBef>
              <a:spcAft>
                <a:spcPts val="1200"/>
              </a:spcAft>
            </a:pPr>
            <a:r>
              <a:rPr lang="en-US" sz="1600" b="1" dirty="0">
                <a:solidFill>
                  <a:srgbClr val="C00000"/>
                </a:solidFill>
                <a:latin typeface="Helvetica Neue"/>
              </a:rPr>
              <a:t>Approved for indoor or outdoor installations </a:t>
            </a:r>
            <a:r>
              <a:rPr lang="en-US" sz="1600" dirty="0">
                <a:latin typeface="Helvetica Neue"/>
              </a:rPr>
              <a:t>ideal for patio heating or car wash)</a:t>
            </a:r>
          </a:p>
          <a:p>
            <a:pPr>
              <a:spcBef>
                <a:spcPts val="0"/>
              </a:spcBef>
              <a:spcAft>
                <a:spcPts val="1200"/>
              </a:spcAft>
            </a:pPr>
            <a:r>
              <a:rPr lang="en-US" sz="1600" dirty="0">
                <a:latin typeface="Helvetica Neue"/>
              </a:rPr>
              <a:t>Stainless steel gasketed fasteners for enhanced sealed burner box design</a:t>
            </a:r>
          </a:p>
        </p:txBody>
      </p:sp>
    </p:spTree>
    <p:extLst>
      <p:ext uri="{BB962C8B-B14F-4D97-AF65-F5344CB8AC3E}">
        <p14:creationId xmlns:p14="http://schemas.microsoft.com/office/powerpoint/2010/main" val="2688378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AA83405-F9A1-488F-9AB1-A95CDEF64507}"/>
              </a:ext>
            </a:extLst>
          </p:cNvPr>
          <p:cNvPicPr>
            <a:picLocks noChangeAspect="1"/>
          </p:cNvPicPr>
          <p:nvPr/>
        </p:nvPicPr>
        <p:blipFill rotWithShape="1">
          <a:blip r:embed="rId3">
            <a:extLst>
              <a:ext uri="{28A0092B-C50C-407E-A947-70E740481C1C}">
                <a14:useLocalDpi xmlns:a14="http://schemas.microsoft.com/office/drawing/2010/main" val="0"/>
              </a:ext>
            </a:extLst>
          </a:blip>
          <a:srcRect r="2453"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10" name="Rectangle 9">
            <a:extLst>
              <a:ext uri="{FF2B5EF4-FFF2-40B4-BE49-F238E27FC236}">
                <a16:creationId xmlns:a16="http://schemas.microsoft.com/office/drawing/2014/main" id="{BDA3E924-4A74-4EFF-8AF4-12318D88099A}"/>
              </a:ext>
            </a:extLst>
          </p:cNvPr>
          <p:cNvSpPr/>
          <p:nvPr/>
        </p:nvSpPr>
        <p:spPr>
          <a:xfrm>
            <a:off x="0" y="879676"/>
            <a:ext cx="289367" cy="879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A0A61E3C-039B-4B28-B29F-456343CD8EB7}"/>
              </a:ext>
            </a:extLst>
          </p:cNvPr>
          <p:cNvSpPr/>
          <p:nvPr/>
        </p:nvSpPr>
        <p:spPr>
          <a:xfrm>
            <a:off x="309093" y="656823"/>
            <a:ext cx="824248" cy="4765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C426F9EC-70E3-4697-96B4-EA912E685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8479"/>
            <a:ext cx="4316145" cy="1064649"/>
          </a:xfrm>
          <a:prstGeom prst="rect">
            <a:avLst/>
          </a:prstGeom>
        </p:spPr>
      </p:pic>
      <p:sp>
        <p:nvSpPr>
          <p:cNvPr id="72" name="Title 1">
            <a:extLst>
              <a:ext uri="{FF2B5EF4-FFF2-40B4-BE49-F238E27FC236}">
                <a16:creationId xmlns:a16="http://schemas.microsoft.com/office/drawing/2014/main" id="{77D7A1D1-720E-4D3F-9F0F-923A7934C9CE}"/>
              </a:ext>
            </a:extLst>
          </p:cNvPr>
          <p:cNvSpPr txBox="1">
            <a:spLocks/>
          </p:cNvSpPr>
          <p:nvPr/>
        </p:nvSpPr>
        <p:spPr>
          <a:xfrm>
            <a:off x="2304950" y="992447"/>
            <a:ext cx="1995028" cy="758611"/>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Modulating</a:t>
            </a:r>
          </a:p>
        </p:txBody>
      </p:sp>
      <p:sp>
        <p:nvSpPr>
          <p:cNvPr id="78" name="Title 1">
            <a:extLst>
              <a:ext uri="{FF2B5EF4-FFF2-40B4-BE49-F238E27FC236}">
                <a16:creationId xmlns:a16="http://schemas.microsoft.com/office/drawing/2014/main" id="{DB1E54FC-2724-49F1-BEDA-80FFB8B9A12B}"/>
              </a:ext>
            </a:extLst>
          </p:cNvPr>
          <p:cNvSpPr txBox="1">
            <a:spLocks/>
          </p:cNvSpPr>
          <p:nvPr/>
        </p:nvSpPr>
        <p:spPr>
          <a:xfrm>
            <a:off x="401757" y="1438154"/>
            <a:ext cx="3255844"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defTabSz="914400">
              <a:lnSpc>
                <a:spcPct val="90000"/>
              </a:lnSpc>
              <a:spcAft>
                <a:spcPts val="600"/>
              </a:spcAft>
            </a:pPr>
            <a:r>
              <a:rPr lang="en-US" sz="2400" dirty="0"/>
              <a:t>Modulating unitary heater (Model: CTH3)</a:t>
            </a:r>
            <a:endParaRPr lang="en-US" sz="2400" kern="1200" dirty="0">
              <a:solidFill>
                <a:schemeClr val="tx1"/>
              </a:solidFill>
              <a:latin typeface="+mj-lt"/>
              <a:ea typeface="+mj-ea"/>
              <a:cs typeface="+mj-cs"/>
            </a:endParaRPr>
          </a:p>
        </p:txBody>
      </p:sp>
      <p:sp>
        <p:nvSpPr>
          <p:cNvPr id="81" name="Content Placeholder 2">
            <a:extLst>
              <a:ext uri="{FF2B5EF4-FFF2-40B4-BE49-F238E27FC236}">
                <a16:creationId xmlns:a16="http://schemas.microsoft.com/office/drawing/2014/main" id="{FC1259DB-52DA-4453-AAB9-01B298DD5254}"/>
              </a:ext>
            </a:extLst>
          </p:cNvPr>
          <p:cNvSpPr>
            <a:spLocks noGrp="1"/>
          </p:cNvSpPr>
          <p:nvPr>
            <p:ph idx="1"/>
          </p:nvPr>
        </p:nvSpPr>
        <p:spPr>
          <a:xfrm>
            <a:off x="337640" y="2625457"/>
            <a:ext cx="3438906" cy="3207258"/>
          </a:xfrm>
        </p:spPr>
        <p:txBody>
          <a:bodyPr vert="horz" lIns="91440" tIns="45720" rIns="91440" bIns="45720" rtlCol="0" anchor="t">
            <a:normAutofit/>
          </a:bodyPr>
          <a:lstStyle/>
          <a:p>
            <a:pPr>
              <a:spcBef>
                <a:spcPts val="0"/>
              </a:spcBef>
              <a:spcAft>
                <a:spcPts val="1200"/>
              </a:spcAft>
            </a:pPr>
            <a:r>
              <a:rPr lang="en-US" sz="1900" dirty="0">
                <a:solidFill>
                  <a:srgbClr val="C00000"/>
                </a:solidFill>
                <a:latin typeface="Helvetica Neue"/>
              </a:rPr>
              <a:t>Fuel/air linkage technology modulates fuel and combustion air for increased fuel efficiency</a:t>
            </a:r>
          </a:p>
          <a:p>
            <a:pPr>
              <a:spcBef>
                <a:spcPts val="0"/>
              </a:spcBef>
              <a:spcAft>
                <a:spcPts val="1200"/>
              </a:spcAft>
            </a:pPr>
            <a:r>
              <a:rPr lang="en-US" sz="1900" dirty="0">
                <a:latin typeface="Helvetica Neue"/>
              </a:rPr>
              <a:t>Pre-programmed control is custom tailored for each </a:t>
            </a:r>
            <a:br>
              <a:rPr lang="en-US" sz="1900" dirty="0">
                <a:latin typeface="Helvetica Neue"/>
              </a:rPr>
            </a:br>
            <a:r>
              <a:rPr lang="en-US" sz="1900" dirty="0">
                <a:latin typeface="Helvetica Neue"/>
              </a:rPr>
              <a:t>heater’s input and fuel type</a:t>
            </a:r>
          </a:p>
          <a:p>
            <a:pPr>
              <a:spcBef>
                <a:spcPts val="0"/>
              </a:spcBef>
              <a:spcAft>
                <a:spcPts val="1200"/>
              </a:spcAft>
            </a:pPr>
            <a:endParaRPr lang="en-US" sz="2100" dirty="0">
              <a:solidFill>
                <a:srgbClr val="C00000"/>
              </a:solidFill>
              <a:latin typeface="Helvetica Neue"/>
            </a:endParaRPr>
          </a:p>
          <a:p>
            <a:pPr>
              <a:spcBef>
                <a:spcPts val="0"/>
              </a:spcBef>
              <a:spcAft>
                <a:spcPts val="1200"/>
              </a:spcAft>
            </a:pPr>
            <a:endParaRPr lang="en-US" sz="1400" dirty="0"/>
          </a:p>
        </p:txBody>
      </p:sp>
      <p:pic>
        <p:nvPicPr>
          <p:cNvPr id="87" name="Picture 86">
            <a:extLst>
              <a:ext uri="{FF2B5EF4-FFF2-40B4-BE49-F238E27FC236}">
                <a16:creationId xmlns:a16="http://schemas.microsoft.com/office/drawing/2014/main" id="{1927C7D8-5E11-4C66-B210-A2C67F0658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7" r="4" b="4"/>
          <a:stretch/>
        </p:blipFill>
        <p:spPr>
          <a:xfrm>
            <a:off x="0" y="4537276"/>
            <a:ext cx="3812938" cy="2633240"/>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534378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4" descr="A group of people sitting at a table in front of a building&#10;&#10;Description automatically generated">
            <a:extLst>
              <a:ext uri="{FF2B5EF4-FFF2-40B4-BE49-F238E27FC236}">
                <a16:creationId xmlns:a16="http://schemas.microsoft.com/office/drawing/2014/main" id="{4C03DA11-2459-4903-B492-A3D6E9E11287}"/>
              </a:ext>
            </a:extLst>
          </p:cNvPr>
          <p:cNvPicPr>
            <a:picLocks noChangeAspect="1"/>
          </p:cNvPicPr>
          <p:nvPr/>
        </p:nvPicPr>
        <p:blipFill rotWithShape="1">
          <a:blip r:embed="rId3">
            <a:extLst>
              <a:ext uri="{28A0092B-C50C-407E-A947-70E740481C1C}">
                <a14:useLocalDpi xmlns:a14="http://schemas.microsoft.com/office/drawing/2010/main" val="0"/>
              </a:ext>
            </a:extLst>
          </a:blip>
          <a:srcRect t="29279" r="-2" b="933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c93c8e61-71ad-485b-9ea8-f9d3596441b2" descr="Image">
            <a:extLst>
              <a:ext uri="{FF2B5EF4-FFF2-40B4-BE49-F238E27FC236}">
                <a16:creationId xmlns:a16="http://schemas.microsoft.com/office/drawing/2014/main" id="{DD7FF5E2-90AB-4B32-9C26-A5B1266AA23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b="507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7C01BFD9-62EF-4CC7-86F2-4B1830B37207}"/>
              </a:ext>
            </a:extLst>
          </p:cNvPr>
          <p:cNvSpPr>
            <a:spLocks noGrp="1"/>
          </p:cNvSpPr>
          <p:nvPr>
            <p:ph idx="1"/>
          </p:nvPr>
        </p:nvSpPr>
        <p:spPr>
          <a:xfrm>
            <a:off x="448056" y="2512611"/>
            <a:ext cx="4832803" cy="3664351"/>
          </a:xfrm>
        </p:spPr>
        <p:txBody>
          <a:bodyPr>
            <a:normAutofit/>
          </a:bodyPr>
          <a:lstStyle/>
          <a:p>
            <a:pPr>
              <a:spcBef>
                <a:spcPts val="0"/>
              </a:spcBef>
              <a:spcAft>
                <a:spcPts val="1200"/>
              </a:spcAft>
            </a:pPr>
            <a:r>
              <a:rPr lang="en-US" sz="1800" dirty="0">
                <a:solidFill>
                  <a:srgbClr val="C00000"/>
                </a:solidFill>
                <a:latin typeface="Helvetica Neue"/>
              </a:rPr>
              <a:t>Industrial-grade enclosure </a:t>
            </a:r>
            <a:r>
              <a:rPr lang="en-US" sz="1800" dirty="0">
                <a:latin typeface="Helvetica Neue"/>
              </a:rPr>
              <a:t>combines fuel efficiency with durability</a:t>
            </a:r>
          </a:p>
          <a:p>
            <a:pPr>
              <a:spcBef>
                <a:spcPts val="0"/>
              </a:spcBef>
              <a:spcAft>
                <a:spcPts val="1200"/>
              </a:spcAft>
            </a:pPr>
            <a:r>
              <a:rPr lang="en-US" sz="1800" dirty="0">
                <a:latin typeface="Helvetica Neue"/>
              </a:rPr>
              <a:t>Maximize comfort levels and extend patio season </a:t>
            </a:r>
          </a:p>
          <a:p>
            <a:pPr>
              <a:spcBef>
                <a:spcPts val="0"/>
              </a:spcBef>
              <a:spcAft>
                <a:spcPts val="1200"/>
              </a:spcAft>
            </a:pPr>
            <a:r>
              <a:rPr lang="en-US" sz="1800" dirty="0">
                <a:solidFill>
                  <a:srgbClr val="C00000"/>
                </a:solidFill>
                <a:latin typeface="Helvetica Neue"/>
              </a:rPr>
              <a:t>Approved for indoor or outdoor applications</a:t>
            </a:r>
          </a:p>
        </p:txBody>
      </p:sp>
      <p:pic>
        <p:nvPicPr>
          <p:cNvPr id="17" name="Picture 16">
            <a:extLst>
              <a:ext uri="{FF2B5EF4-FFF2-40B4-BE49-F238E27FC236}">
                <a16:creationId xmlns:a16="http://schemas.microsoft.com/office/drawing/2014/main" id="{055CACD9-05F7-42B7-A27C-78655B1EF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31" b="9524"/>
          <a:stretch/>
        </p:blipFill>
        <p:spPr>
          <a:xfrm>
            <a:off x="370391" y="3914435"/>
            <a:ext cx="4734044" cy="2943566"/>
          </a:xfrm>
          <a:prstGeom prst="rect">
            <a:avLst/>
          </a:prstGeom>
        </p:spPr>
      </p:pic>
      <p:sp>
        <p:nvSpPr>
          <p:cNvPr id="19" name="Title 1">
            <a:extLst>
              <a:ext uri="{FF2B5EF4-FFF2-40B4-BE49-F238E27FC236}">
                <a16:creationId xmlns:a16="http://schemas.microsoft.com/office/drawing/2014/main" id="{674C5699-B742-4259-97B6-125568F8156E}"/>
              </a:ext>
            </a:extLst>
          </p:cNvPr>
          <p:cNvSpPr txBox="1">
            <a:spLocks/>
          </p:cNvSpPr>
          <p:nvPr/>
        </p:nvSpPr>
        <p:spPr>
          <a:xfrm>
            <a:off x="2117162" y="917755"/>
            <a:ext cx="3716479" cy="12004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400" dirty="0">
                <a:solidFill>
                  <a:srgbClr val="C00000"/>
                </a:solidFill>
              </a:rPr>
              <a:t>Harsh Environment Modulating (Model: HEM)</a:t>
            </a:r>
          </a:p>
        </p:txBody>
      </p:sp>
      <p:pic>
        <p:nvPicPr>
          <p:cNvPr id="21" name="Picture 20">
            <a:extLst>
              <a:ext uri="{FF2B5EF4-FFF2-40B4-BE49-F238E27FC236}">
                <a16:creationId xmlns:a16="http://schemas.microsoft.com/office/drawing/2014/main" id="{2BA1896A-46C2-41DC-97EE-587198F5B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066" y="677285"/>
            <a:ext cx="4316145" cy="1064649"/>
          </a:xfrm>
          <a:prstGeom prst="rect">
            <a:avLst/>
          </a:prstGeom>
        </p:spPr>
      </p:pic>
      <p:sp>
        <p:nvSpPr>
          <p:cNvPr id="2" name="Rectangle 1">
            <a:extLst>
              <a:ext uri="{FF2B5EF4-FFF2-40B4-BE49-F238E27FC236}">
                <a16:creationId xmlns:a16="http://schemas.microsoft.com/office/drawing/2014/main" id="{5A033880-6982-447C-B1FB-0F2E3738F541}"/>
              </a:ext>
            </a:extLst>
          </p:cNvPr>
          <p:cNvSpPr/>
          <p:nvPr/>
        </p:nvSpPr>
        <p:spPr>
          <a:xfrm>
            <a:off x="0" y="983848"/>
            <a:ext cx="219919" cy="949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6922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27428-F152-4B47-A631-2FDE243180B1}"/>
              </a:ext>
            </a:extLst>
          </p:cNvPr>
          <p:cNvPicPr>
            <a:picLocks noChangeAspect="1"/>
          </p:cNvPicPr>
          <p:nvPr/>
        </p:nvPicPr>
        <p:blipFill>
          <a:blip r:embed="rId3"/>
          <a:stretch>
            <a:fillRect/>
          </a:stretch>
        </p:blipFill>
        <p:spPr>
          <a:xfrm>
            <a:off x="0" y="0"/>
            <a:ext cx="10655809" cy="6858000"/>
          </a:xfrm>
          <a:prstGeom prst="rect">
            <a:avLst/>
          </a:prstGeom>
        </p:spPr>
      </p:pic>
      <p:sp>
        <p:nvSpPr>
          <p:cNvPr id="5" name="Freeform 5">
            <a:extLst>
              <a:ext uri="{FF2B5EF4-FFF2-40B4-BE49-F238E27FC236}">
                <a16:creationId xmlns:a16="http://schemas.microsoft.com/office/drawing/2014/main" id="{1E5B1B63-9E46-4B87-86B1-DBF5A4E0F795}"/>
              </a:ext>
            </a:extLst>
          </p:cNvPr>
          <p:cNvSpPr>
            <a:spLocks noChangeAspect="1"/>
          </p:cNvSpPr>
          <p:nvPr/>
        </p:nvSpPr>
        <p:spPr bwMode="auto">
          <a:xfrm>
            <a:off x="8503273" y="1996674"/>
            <a:ext cx="2052838" cy="180288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a:lstStyle/>
          <a:p>
            <a:pPr eaLnBrk="1" fontAlgn="auto" hangingPunct="1">
              <a:spcBef>
                <a:spcPts val="0"/>
              </a:spcBef>
              <a:spcAft>
                <a:spcPts val="0"/>
              </a:spcAft>
              <a:defRPr/>
            </a:pPr>
            <a:endParaRPr lang="en-US" dirty="0">
              <a:solidFill>
                <a:prstClr val="black"/>
              </a:solidFill>
              <a:highlight>
                <a:srgbClr val="FFFFFF"/>
              </a:highlight>
              <a:latin typeface="+mn-lt"/>
              <a:cs typeface="+mn-cs"/>
            </a:endParaRPr>
          </a:p>
        </p:txBody>
      </p:sp>
      <p:sp>
        <p:nvSpPr>
          <p:cNvPr id="6" name="Freeform 5">
            <a:extLst>
              <a:ext uri="{FF2B5EF4-FFF2-40B4-BE49-F238E27FC236}">
                <a16:creationId xmlns:a16="http://schemas.microsoft.com/office/drawing/2014/main" id="{FB8D091A-B2A5-4045-876C-6965BA6557C1}"/>
              </a:ext>
            </a:extLst>
          </p:cNvPr>
          <p:cNvSpPr>
            <a:spLocks noChangeAspect="1"/>
          </p:cNvSpPr>
          <p:nvPr/>
        </p:nvSpPr>
        <p:spPr bwMode="auto">
          <a:xfrm>
            <a:off x="7984340" y="4741577"/>
            <a:ext cx="1749967" cy="153688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a:lstStyle/>
          <a:p>
            <a:pPr eaLnBrk="1" fontAlgn="auto" hangingPunct="1">
              <a:spcBef>
                <a:spcPts val="0"/>
              </a:spcBef>
              <a:spcAft>
                <a:spcPts val="0"/>
              </a:spcAft>
              <a:defRPr/>
            </a:pPr>
            <a:endParaRPr lang="en-US" dirty="0">
              <a:solidFill>
                <a:prstClr val="black"/>
              </a:solidFill>
              <a:latin typeface="+mn-lt"/>
              <a:cs typeface="+mn-cs"/>
            </a:endParaRPr>
          </a:p>
        </p:txBody>
      </p:sp>
      <p:sp>
        <p:nvSpPr>
          <p:cNvPr id="7" name="Freeform 5">
            <a:extLst>
              <a:ext uri="{FF2B5EF4-FFF2-40B4-BE49-F238E27FC236}">
                <a16:creationId xmlns:a16="http://schemas.microsoft.com/office/drawing/2014/main" id="{4740BB09-5B11-466A-B1AF-2A9ED4358E11}"/>
              </a:ext>
            </a:extLst>
          </p:cNvPr>
          <p:cNvSpPr>
            <a:spLocks noChangeAspect="1"/>
          </p:cNvSpPr>
          <p:nvPr/>
        </p:nvSpPr>
        <p:spPr bwMode="auto">
          <a:xfrm>
            <a:off x="8204261" y="4132162"/>
            <a:ext cx="717367" cy="63002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a:lstStyle/>
          <a:p>
            <a:pPr eaLnBrk="1" fontAlgn="auto" hangingPunct="1">
              <a:spcBef>
                <a:spcPts val="0"/>
              </a:spcBef>
              <a:spcAft>
                <a:spcPts val="0"/>
              </a:spcAft>
              <a:defRPr/>
            </a:pPr>
            <a:endParaRPr lang="en-US" dirty="0">
              <a:solidFill>
                <a:prstClr val="black"/>
              </a:solidFill>
              <a:latin typeface="+mn-lt"/>
              <a:cs typeface="+mn-cs"/>
            </a:endParaRPr>
          </a:p>
        </p:txBody>
      </p:sp>
      <p:pic>
        <p:nvPicPr>
          <p:cNvPr id="9" name="Picture 8">
            <a:extLst>
              <a:ext uri="{FF2B5EF4-FFF2-40B4-BE49-F238E27FC236}">
                <a16:creationId xmlns:a16="http://schemas.microsoft.com/office/drawing/2014/main" id="{E3E1821E-D730-4CDF-946B-6076F03E8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4386" y="3510621"/>
            <a:ext cx="4581234" cy="2820731"/>
          </a:xfrm>
          <a:prstGeom prst="rect">
            <a:avLst/>
          </a:prstGeom>
        </p:spPr>
      </p:pic>
      <p:pic>
        <p:nvPicPr>
          <p:cNvPr id="10" name="Picture 9" descr="A picture containing sitting, clock&#10;&#10;Description automatically generated">
            <a:extLst>
              <a:ext uri="{FF2B5EF4-FFF2-40B4-BE49-F238E27FC236}">
                <a16:creationId xmlns:a16="http://schemas.microsoft.com/office/drawing/2014/main" id="{F00189F6-C8E4-4103-A7FA-7C5476947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0766" y="2025569"/>
            <a:ext cx="4581234" cy="2820731"/>
          </a:xfrm>
          <a:prstGeom prst="rect">
            <a:avLst/>
          </a:prstGeom>
        </p:spPr>
      </p:pic>
      <p:sp>
        <p:nvSpPr>
          <p:cNvPr id="15" name="Title 1">
            <a:extLst>
              <a:ext uri="{FF2B5EF4-FFF2-40B4-BE49-F238E27FC236}">
                <a16:creationId xmlns:a16="http://schemas.microsoft.com/office/drawing/2014/main" id="{6B198393-E2DA-46F0-BC3C-BB13ADDD4D3D}"/>
              </a:ext>
            </a:extLst>
          </p:cNvPr>
          <p:cNvSpPr txBox="1">
            <a:spLocks/>
          </p:cNvSpPr>
          <p:nvPr/>
        </p:nvSpPr>
        <p:spPr>
          <a:xfrm>
            <a:off x="10216671" y="439506"/>
            <a:ext cx="1583346" cy="7586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a:spcAft>
                <a:spcPts val="600"/>
              </a:spcAft>
            </a:pPr>
            <a:r>
              <a:rPr lang="en-US" dirty="0">
                <a:solidFill>
                  <a:srgbClr val="C00000"/>
                </a:solidFill>
              </a:rPr>
              <a:t>CTHN</a:t>
            </a:r>
          </a:p>
        </p:txBody>
      </p:sp>
      <p:pic>
        <p:nvPicPr>
          <p:cNvPr id="16" name="Picture 15">
            <a:extLst>
              <a:ext uri="{FF2B5EF4-FFF2-40B4-BE49-F238E27FC236}">
                <a16:creationId xmlns:a16="http://schemas.microsoft.com/office/drawing/2014/main" id="{F0BF4E91-89DC-48E5-826A-F66B0248D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5855" y="0"/>
            <a:ext cx="4316145" cy="1064649"/>
          </a:xfrm>
          <a:prstGeom prst="rect">
            <a:avLst/>
          </a:prstGeom>
        </p:spPr>
      </p:pic>
      <p:sp>
        <p:nvSpPr>
          <p:cNvPr id="17" name="Title 1">
            <a:extLst>
              <a:ext uri="{FF2B5EF4-FFF2-40B4-BE49-F238E27FC236}">
                <a16:creationId xmlns:a16="http://schemas.microsoft.com/office/drawing/2014/main" id="{C0BEC0F4-E3B1-4CDF-8058-CCE29C743761}"/>
              </a:ext>
            </a:extLst>
          </p:cNvPr>
          <p:cNvSpPr txBox="1">
            <a:spLocks/>
          </p:cNvSpPr>
          <p:nvPr/>
        </p:nvSpPr>
        <p:spPr>
          <a:xfrm>
            <a:off x="9174207" y="2226407"/>
            <a:ext cx="988366" cy="576665"/>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rgbClr val="C00000"/>
                </a:solidFill>
              </a:rPr>
              <a:t>Unitary</a:t>
            </a:r>
          </a:p>
        </p:txBody>
      </p:sp>
      <p:sp>
        <p:nvSpPr>
          <p:cNvPr id="18" name="Title 1">
            <a:extLst>
              <a:ext uri="{FF2B5EF4-FFF2-40B4-BE49-F238E27FC236}">
                <a16:creationId xmlns:a16="http://schemas.microsoft.com/office/drawing/2014/main" id="{CAD137FB-7939-4564-AD75-CC6B2705956A}"/>
              </a:ext>
            </a:extLst>
          </p:cNvPr>
          <p:cNvSpPr txBox="1">
            <a:spLocks/>
          </p:cNvSpPr>
          <p:nvPr/>
        </p:nvSpPr>
        <p:spPr>
          <a:xfrm>
            <a:off x="8157564" y="4265481"/>
            <a:ext cx="1414699" cy="576665"/>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rgbClr val="C00000"/>
                </a:solidFill>
              </a:rPr>
              <a:t>Multiburner</a:t>
            </a:r>
          </a:p>
        </p:txBody>
      </p:sp>
      <p:sp>
        <p:nvSpPr>
          <p:cNvPr id="19" name="Rectangle 18">
            <a:extLst>
              <a:ext uri="{FF2B5EF4-FFF2-40B4-BE49-F238E27FC236}">
                <a16:creationId xmlns:a16="http://schemas.microsoft.com/office/drawing/2014/main" id="{E063634D-8380-439C-8AA7-9019261C381F}"/>
              </a:ext>
            </a:extLst>
          </p:cNvPr>
          <p:cNvSpPr/>
          <p:nvPr/>
        </p:nvSpPr>
        <p:spPr>
          <a:xfrm>
            <a:off x="8808335" y="1255762"/>
            <a:ext cx="3310362" cy="590931"/>
          </a:xfrm>
          <a:prstGeom prst="rect">
            <a:avLst/>
          </a:prstGeom>
        </p:spPr>
        <p:txBody>
          <a:bodyPr wrap="square">
            <a:spAutoFit/>
          </a:bodyPr>
          <a:lstStyle/>
          <a:p>
            <a:pPr algn="ctr">
              <a:lnSpc>
                <a:spcPct val="90000"/>
              </a:lnSpc>
              <a:spcAft>
                <a:spcPts val="600"/>
              </a:spcAft>
            </a:pPr>
            <a:r>
              <a:rPr lang="en-US" dirty="0">
                <a:latin typeface="Helvetica Neue"/>
              </a:rPr>
              <a:t>Negative Pressure Unitary Heater or Multiburner System</a:t>
            </a:r>
          </a:p>
        </p:txBody>
      </p:sp>
      <p:cxnSp>
        <p:nvCxnSpPr>
          <p:cNvPr id="3" name="Straight Connector 2">
            <a:extLst>
              <a:ext uri="{FF2B5EF4-FFF2-40B4-BE49-F238E27FC236}">
                <a16:creationId xmlns:a16="http://schemas.microsoft.com/office/drawing/2014/main" id="{86AD3A85-3F01-4634-AD43-C1FA2A33AF1A}"/>
              </a:ext>
            </a:extLst>
          </p:cNvPr>
          <p:cNvCxnSpPr/>
          <p:nvPr/>
        </p:nvCxnSpPr>
        <p:spPr>
          <a:xfrm>
            <a:off x="8947232" y="1840370"/>
            <a:ext cx="3136739" cy="0"/>
          </a:xfrm>
          <a:prstGeom prst="line">
            <a:avLst/>
          </a:prstGeom>
          <a:ln w="22225">
            <a:solidFill>
              <a:schemeClr val="bg1">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565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ar parked in a train station&#10;&#10;Description automatically generated">
            <a:extLst>
              <a:ext uri="{FF2B5EF4-FFF2-40B4-BE49-F238E27FC236}">
                <a16:creationId xmlns:a16="http://schemas.microsoft.com/office/drawing/2014/main" id="{25A4E948-C9A7-4E09-8568-1685099E4464}"/>
              </a:ext>
            </a:extLst>
          </p:cNvPr>
          <p:cNvPicPr>
            <a:picLocks noChangeAspect="1"/>
          </p:cNvPicPr>
          <p:nvPr/>
        </p:nvPicPr>
        <p:blipFill rotWithShape="1">
          <a:blip r:embed="rId3">
            <a:extLst>
              <a:ext uri="{28A0092B-C50C-407E-A947-70E740481C1C}">
                <a14:useLocalDpi xmlns:a14="http://schemas.microsoft.com/office/drawing/2010/main" val="0"/>
              </a:ext>
            </a:extLst>
          </a:blip>
          <a:srcRect r="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useBgFill="1">
        <p:nvSpPr>
          <p:cNvPr id="24" name="Freeform: Shape 2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6">
            <a:extLst>
              <a:ext uri="{FF2B5EF4-FFF2-40B4-BE49-F238E27FC236}">
                <a16:creationId xmlns:a16="http://schemas.microsoft.com/office/drawing/2014/main" id="{6A5111E9-2F9D-4611-A58A-CC3E73252209}"/>
              </a:ext>
            </a:extLst>
          </p:cNvPr>
          <p:cNvSpPr>
            <a:spLocks noChangeArrowheads="1"/>
          </p:cNvSpPr>
          <p:nvPr/>
        </p:nvSpPr>
        <p:spPr bwMode="auto">
          <a:xfrm>
            <a:off x="448056" y="2258171"/>
            <a:ext cx="3052790" cy="39187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457200">
              <a:lnSpc>
                <a:spcPct val="90000"/>
              </a:lnSpc>
              <a:spcAft>
                <a:spcPts val="1200"/>
              </a:spcAft>
              <a:buFont typeface="Arial"/>
              <a:buChar char="•"/>
            </a:pPr>
            <a:r>
              <a:rPr lang="en-US" altLang="en-US" sz="1800" dirty="0">
                <a:solidFill>
                  <a:srgbClr val="C00000"/>
                </a:solidFill>
                <a:latin typeface="Helvetica Neue"/>
                <a:cs typeface="Helvetica Neue"/>
              </a:rPr>
              <a:t>Two-stage</a:t>
            </a:r>
            <a:r>
              <a:rPr lang="en-US" altLang="en-US" sz="1800" dirty="0">
                <a:latin typeface="Helvetica Neue"/>
                <a:cs typeface="Helvetica Neue"/>
              </a:rPr>
              <a:t> operation uses an algorithm output that will vary based on load conditions</a:t>
            </a:r>
          </a:p>
          <a:p>
            <a:pPr defTabSz="457200">
              <a:lnSpc>
                <a:spcPct val="90000"/>
              </a:lnSpc>
              <a:spcAft>
                <a:spcPts val="1200"/>
              </a:spcAft>
              <a:buFont typeface="Arial"/>
              <a:buChar char="•"/>
            </a:pPr>
            <a:r>
              <a:rPr lang="en-US" altLang="en-US" sz="1800" dirty="0">
                <a:latin typeface="Helvetica Neue"/>
                <a:cs typeface="Helvetica Neue"/>
              </a:rPr>
              <a:t>LED burner status lights that indicate high or low operation</a:t>
            </a:r>
          </a:p>
          <a:p>
            <a:pPr defTabSz="457200">
              <a:lnSpc>
                <a:spcPct val="90000"/>
              </a:lnSpc>
              <a:spcAft>
                <a:spcPts val="1200"/>
              </a:spcAft>
              <a:buFont typeface="Arial"/>
              <a:buChar char="•"/>
            </a:pPr>
            <a:r>
              <a:rPr lang="en-US" altLang="en-US" sz="1800" dirty="0">
                <a:latin typeface="Helvetica Neue"/>
                <a:cs typeface="Helvetica Neue"/>
              </a:rPr>
              <a:t>External t-stat connections for easy installation</a:t>
            </a:r>
            <a:endParaRPr lang="en-US" altLang="en-US" sz="1800" dirty="0">
              <a:latin typeface="Helvetica Neue"/>
            </a:endParaRPr>
          </a:p>
        </p:txBody>
      </p:sp>
      <p:sp>
        <p:nvSpPr>
          <p:cNvPr id="18" name="Title 1">
            <a:extLst>
              <a:ext uri="{FF2B5EF4-FFF2-40B4-BE49-F238E27FC236}">
                <a16:creationId xmlns:a16="http://schemas.microsoft.com/office/drawing/2014/main" id="{999243F7-167C-4D97-A130-59834CE34295}"/>
              </a:ext>
            </a:extLst>
          </p:cNvPr>
          <p:cNvSpPr txBox="1">
            <a:spLocks/>
          </p:cNvSpPr>
          <p:nvPr/>
        </p:nvSpPr>
        <p:spPr>
          <a:xfrm>
            <a:off x="245905" y="1112922"/>
            <a:ext cx="385153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defTabSz="914400">
              <a:lnSpc>
                <a:spcPct val="90000"/>
              </a:lnSpc>
              <a:spcAft>
                <a:spcPts val="600"/>
              </a:spcAft>
            </a:pPr>
            <a:r>
              <a:rPr lang="en-US" sz="2400" dirty="0"/>
              <a:t>Two-Stage Unitary Heater</a:t>
            </a:r>
            <a:endParaRPr lang="en-US" sz="2400" kern="1200" dirty="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A2A28019-0D8F-43BD-945B-04700C016258}"/>
              </a:ext>
            </a:extLst>
          </p:cNvPr>
          <p:cNvSpPr/>
          <p:nvPr/>
        </p:nvSpPr>
        <p:spPr>
          <a:xfrm>
            <a:off x="0" y="879676"/>
            <a:ext cx="289367" cy="879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10878C6-A0EC-4B6F-A4BA-E6880502F822}"/>
              </a:ext>
            </a:extLst>
          </p:cNvPr>
          <p:cNvSpPr txBox="1">
            <a:spLocks/>
          </p:cNvSpPr>
          <p:nvPr/>
        </p:nvSpPr>
        <p:spPr>
          <a:xfrm>
            <a:off x="7371009" y="1223493"/>
            <a:ext cx="832832" cy="61818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a:lnSpc>
                <a:spcPct val="90000"/>
              </a:lnSpc>
              <a:spcAft>
                <a:spcPts val="600"/>
              </a:spcAft>
            </a:pPr>
            <a:r>
              <a:rPr lang="en-US" sz="2700" dirty="0">
                <a:solidFill>
                  <a:srgbClr val="C00000"/>
                </a:solidFill>
              </a:rPr>
              <a:t>DF</a:t>
            </a:r>
          </a:p>
        </p:txBody>
      </p:sp>
      <p:pic>
        <p:nvPicPr>
          <p:cNvPr id="23" name="Picture 22">
            <a:extLst>
              <a:ext uri="{FF2B5EF4-FFF2-40B4-BE49-F238E27FC236}">
                <a16:creationId xmlns:a16="http://schemas.microsoft.com/office/drawing/2014/main" id="{EA274F7C-B5AB-4AD9-BD4A-983E518AA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781" y="1242657"/>
            <a:ext cx="3829319" cy="503282"/>
          </a:xfrm>
          <a:prstGeom prst="rect">
            <a:avLst/>
          </a:prstGeom>
        </p:spPr>
      </p:pic>
      <p:pic>
        <p:nvPicPr>
          <p:cNvPr id="27" name="Picture 26" descr="A picture containing clock, tower, person, large&#10;&#10;Description automatically generated">
            <a:extLst>
              <a:ext uri="{FF2B5EF4-FFF2-40B4-BE49-F238E27FC236}">
                <a16:creationId xmlns:a16="http://schemas.microsoft.com/office/drawing/2014/main" id="{C4B04B8F-5C1A-4BF5-B20D-8A40CA61A6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46"/>
          <a:stretch/>
        </p:blipFill>
        <p:spPr>
          <a:xfrm>
            <a:off x="3217731" y="1841863"/>
            <a:ext cx="5533703" cy="3821611"/>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2732911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804E34-B45C-4771-9E08-02A0945FF4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73"/>
          <a:stretch/>
        </p:blipFill>
        <p:spPr>
          <a:xfrm>
            <a:off x="7317134" y="379894"/>
            <a:ext cx="4698402" cy="3037075"/>
          </a:xfrm>
          <a:prstGeom prst="rect">
            <a:avLst/>
          </a:prstGeom>
        </p:spPr>
      </p:pic>
      <p:sp>
        <p:nvSpPr>
          <p:cNvPr id="2" name="Rectangle 3">
            <a:extLst>
              <a:ext uri="{FF2B5EF4-FFF2-40B4-BE49-F238E27FC236}">
                <a16:creationId xmlns:a16="http://schemas.microsoft.com/office/drawing/2014/main" id="{B1298C28-76A1-434E-B55F-87F6043A4A23}"/>
              </a:ext>
            </a:extLst>
          </p:cNvPr>
          <p:cNvSpPr txBox="1">
            <a:spLocks noChangeArrowheads="1"/>
          </p:cNvSpPr>
          <p:nvPr/>
        </p:nvSpPr>
        <p:spPr bwMode="auto">
          <a:xfrm>
            <a:off x="3261774" y="1682156"/>
            <a:ext cx="6727110" cy="5175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7850" marR="0" lvl="0" indent="-57785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20" normalizeH="0" baseline="0" noProof="0" dirty="0">
                <a:ln>
                  <a:noFill/>
                </a:ln>
                <a:solidFill>
                  <a:prstClr val="black"/>
                </a:solidFill>
                <a:effectLst/>
                <a:uLnTx/>
                <a:uFillTx/>
                <a:latin typeface="Helvetica Neue"/>
                <a:ea typeface="+mn-ea"/>
                <a:cs typeface="+mn-cs"/>
              </a:rPr>
              <a:t>Low-Intensity Heaters Provide: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Flexible design options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Ideal for spot or general space heating</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Lower clearances to combustibles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Helvetica Neue"/>
                <a:ea typeface="+mn-ea"/>
                <a:cs typeface="+mn-cs"/>
              </a:rPr>
              <a:t>Low or high bay buildings</a:t>
            </a: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br>
              <a:rPr kumimoji="0" lang="en-US" altLang="en-US" sz="2800" b="0" i="0" u="none" strike="noStrike" kern="1200" cap="none" spc="0" normalizeH="0" baseline="0" noProof="0" dirty="0">
                <a:ln>
                  <a:noFill/>
                </a:ln>
                <a:solidFill>
                  <a:prstClr val="black"/>
                </a:solidFill>
                <a:effectLst/>
                <a:uLnTx/>
                <a:uFillTx/>
                <a:latin typeface="Helvetica Neue"/>
                <a:ea typeface="+mn-ea"/>
                <a:cs typeface="+mn-cs"/>
              </a:rPr>
            </a:br>
            <a:endParaRPr kumimoji="0" lang="en-US" altLang="en-US" sz="1200" b="0" i="0" u="none" strike="noStrike" kern="1200" cap="none" spc="0" normalizeH="0" baseline="0" noProof="0" dirty="0">
              <a:ln>
                <a:noFill/>
              </a:ln>
              <a:solidFill>
                <a:prstClr val="black"/>
              </a:solidFill>
              <a:effectLst/>
              <a:uLnTx/>
              <a:uFillTx/>
              <a:latin typeface="Helvetica Neue"/>
              <a:ea typeface="+mn-ea"/>
              <a:cs typeface="+mn-cs"/>
            </a:endParaRPr>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20" normalizeH="0" baseline="0" noProof="0" dirty="0">
                <a:ln>
                  <a:noFill/>
                </a:ln>
                <a:solidFill>
                  <a:prstClr val="black"/>
                </a:solidFill>
                <a:effectLst/>
                <a:uLnTx/>
                <a:uFillTx/>
                <a:latin typeface="Helvetica Neue"/>
                <a:ea typeface="+mn-ea"/>
                <a:cs typeface="+mn-cs"/>
              </a:rPr>
              <a:t>RG Offers: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Unitary heaters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IR heating systems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Single stage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Two stage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Fully modulating</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20" normalizeH="0" baseline="0" noProof="0" dirty="0">
                <a:ln>
                  <a:noFill/>
                </a:ln>
                <a:solidFill>
                  <a:prstClr val="black"/>
                </a:solidFill>
                <a:effectLst/>
                <a:uLnTx/>
                <a:uFillTx/>
                <a:latin typeface="Helvetica Neue"/>
                <a:ea typeface="+mn-ea"/>
                <a:cs typeface="+mn-cs"/>
              </a:rPr>
              <a:t>Controls</a:t>
            </a:r>
          </a:p>
        </p:txBody>
      </p:sp>
      <p:sp>
        <p:nvSpPr>
          <p:cNvPr id="4" name="TextBox 3">
            <a:extLst>
              <a:ext uri="{FF2B5EF4-FFF2-40B4-BE49-F238E27FC236}">
                <a16:creationId xmlns:a16="http://schemas.microsoft.com/office/drawing/2014/main" id="{BDB7062D-26C1-486A-A737-6B52E71082E8}"/>
              </a:ext>
            </a:extLst>
          </p:cNvPr>
          <p:cNvSpPr txBox="1"/>
          <p:nvPr/>
        </p:nvSpPr>
        <p:spPr>
          <a:xfrm>
            <a:off x="93220" y="3293094"/>
            <a:ext cx="3238500" cy="48628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00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Helvetica Neue"/>
                <a:ea typeface="+mn-ea"/>
                <a:cs typeface="+mn-cs"/>
              </a:rPr>
              <a:t>Other types of infrared heaters (not offered under RG brand)</a:t>
            </a:r>
          </a:p>
        </p:txBody>
      </p:sp>
      <p:cxnSp>
        <p:nvCxnSpPr>
          <p:cNvPr id="5" name="Straight Connector 4">
            <a:extLst>
              <a:ext uri="{FF2B5EF4-FFF2-40B4-BE49-F238E27FC236}">
                <a16:creationId xmlns:a16="http://schemas.microsoft.com/office/drawing/2014/main" id="{D7160B14-79DA-4056-9019-E781687262A7}"/>
              </a:ext>
            </a:extLst>
          </p:cNvPr>
          <p:cNvCxnSpPr>
            <a:cxnSpLocks/>
          </p:cNvCxnSpPr>
          <p:nvPr/>
        </p:nvCxnSpPr>
        <p:spPr>
          <a:xfrm flipH="1">
            <a:off x="3146321" y="1191127"/>
            <a:ext cx="1" cy="5193631"/>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4D771A1-2D37-4DDB-A4C2-F63FDA52680A}"/>
              </a:ext>
            </a:extLst>
          </p:cNvPr>
          <p:cNvSpPr txBox="1"/>
          <p:nvPr/>
        </p:nvSpPr>
        <p:spPr>
          <a:xfrm>
            <a:off x="1266135" y="0"/>
            <a:ext cx="101718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 normalizeH="0" baseline="0" noProof="0" dirty="0">
                <a:ln>
                  <a:noFill/>
                </a:ln>
                <a:solidFill>
                  <a:srgbClr val="C00000"/>
                </a:solidFill>
                <a:effectLst/>
                <a:uLnTx/>
                <a:uFillTx/>
                <a:latin typeface="Helvetica Neue"/>
                <a:ea typeface="+mn-ea"/>
                <a:cs typeface="Helvetica Neue"/>
              </a:rPr>
              <a:t>Gas-Fired Low-Intensity Infrared Heaters</a:t>
            </a:r>
          </a:p>
        </p:txBody>
      </p:sp>
      <p:pic>
        <p:nvPicPr>
          <p:cNvPr id="20" name="Picture 19">
            <a:extLst>
              <a:ext uri="{FF2B5EF4-FFF2-40B4-BE49-F238E27FC236}">
                <a16:creationId xmlns:a16="http://schemas.microsoft.com/office/drawing/2014/main" id="{29238099-901C-4243-9065-A0614C70EA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9400" y="2339043"/>
            <a:ext cx="6619066" cy="4518957"/>
          </a:xfrm>
          <a:prstGeom prst="rect">
            <a:avLst/>
          </a:prstGeom>
        </p:spPr>
      </p:pic>
      <p:sp>
        <p:nvSpPr>
          <p:cNvPr id="10" name="TextBox 9">
            <a:extLst>
              <a:ext uri="{FF2B5EF4-FFF2-40B4-BE49-F238E27FC236}">
                <a16:creationId xmlns:a16="http://schemas.microsoft.com/office/drawing/2014/main" id="{6A80E6CB-DC98-4FBF-9826-DE070A300F4B}"/>
              </a:ext>
            </a:extLst>
          </p:cNvPr>
          <p:cNvSpPr txBox="1"/>
          <p:nvPr/>
        </p:nvSpPr>
        <p:spPr>
          <a:xfrm>
            <a:off x="415505" y="5329382"/>
            <a:ext cx="2464192" cy="289310"/>
          </a:xfrm>
          <a:prstGeom prst="rect">
            <a:avLst/>
          </a:prstGeom>
          <a:noFill/>
        </p:spPr>
        <p:txBody>
          <a:bodyPr wrap="square" rtlCol="0">
            <a:spAutoFit/>
          </a:bodyPr>
          <a:lstStyle/>
          <a:p>
            <a:pPr marL="0" marR="0" lvl="0" indent="0" algn="l" defTabSz="914400" rtl="0" eaLnBrk="1" fontAlgn="auto" latinLnBrk="0" hangingPunct="1">
              <a:lnSpc>
                <a:spcPct val="80000"/>
              </a:lnSpc>
              <a:spcBef>
                <a:spcPts val="100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Helvetica Neue"/>
                <a:ea typeface="+mn-ea"/>
                <a:cs typeface="+mn-cs"/>
              </a:rPr>
              <a:t>High-Intensity (Gas-Fired</a:t>
            </a:r>
            <a:r>
              <a:rPr kumimoji="0" lang="en-US" sz="1600" b="0" i="0" u="none" strike="noStrike" kern="1200" cap="none" spc="-20" normalizeH="0" baseline="0" noProof="0" dirty="0">
                <a:ln>
                  <a:noFill/>
                </a:ln>
                <a:solidFill>
                  <a:prstClr val="black">
                    <a:lumMod val="65000"/>
                    <a:lumOff val="35000"/>
                  </a:prstClr>
                </a:solidFill>
                <a:effectLst/>
                <a:uLnTx/>
                <a:uFillTx/>
                <a:latin typeface="Helvetica Neue"/>
                <a:ea typeface="+mn-ea"/>
                <a:cs typeface="+mn-cs"/>
              </a:rPr>
              <a:t>)</a:t>
            </a:r>
          </a:p>
        </p:txBody>
      </p:sp>
      <p:sp>
        <p:nvSpPr>
          <p:cNvPr id="11" name="TextBox 10">
            <a:extLst>
              <a:ext uri="{FF2B5EF4-FFF2-40B4-BE49-F238E27FC236}">
                <a16:creationId xmlns:a16="http://schemas.microsoft.com/office/drawing/2014/main" id="{680A391B-64C0-46CF-B445-FDA4E3E7C297}"/>
              </a:ext>
            </a:extLst>
          </p:cNvPr>
          <p:cNvSpPr txBox="1"/>
          <p:nvPr/>
        </p:nvSpPr>
        <p:spPr>
          <a:xfrm>
            <a:off x="486602" y="6432368"/>
            <a:ext cx="2464192" cy="289310"/>
          </a:xfrm>
          <a:prstGeom prst="rect">
            <a:avLst/>
          </a:prstGeom>
          <a:noFill/>
        </p:spPr>
        <p:txBody>
          <a:bodyPr wrap="square" rtlCol="0">
            <a:spAutoFit/>
          </a:bodyPr>
          <a:lstStyle/>
          <a:p>
            <a:pPr marL="0" marR="0" lvl="0" indent="0" algn="l" defTabSz="914400" rtl="0" eaLnBrk="1" fontAlgn="auto" latinLnBrk="0" hangingPunct="1">
              <a:lnSpc>
                <a:spcPct val="80000"/>
              </a:lnSpc>
              <a:spcBef>
                <a:spcPts val="100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Helvetica Neue"/>
                <a:ea typeface="+mn-ea"/>
                <a:cs typeface="+mn-cs"/>
              </a:rPr>
              <a:t>High-Intensity (Electric)</a:t>
            </a:r>
          </a:p>
        </p:txBody>
      </p:sp>
      <p:pic>
        <p:nvPicPr>
          <p:cNvPr id="12" name="Picture 11" descr="A picture containing tool&#10;&#10;Description automatically generated">
            <a:extLst>
              <a:ext uri="{FF2B5EF4-FFF2-40B4-BE49-F238E27FC236}">
                <a16:creationId xmlns:a16="http://schemas.microsoft.com/office/drawing/2014/main" id="{4F0576F9-65A0-4461-83E4-0E9A81A598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1" t="-1" r="9049" b="29720"/>
          <a:stretch/>
        </p:blipFill>
        <p:spPr>
          <a:xfrm>
            <a:off x="7817" y="5643566"/>
            <a:ext cx="3101434" cy="763928"/>
          </a:xfrm>
          <a:prstGeom prst="rect">
            <a:avLst/>
          </a:prstGeom>
        </p:spPr>
      </p:pic>
      <p:pic>
        <p:nvPicPr>
          <p:cNvPr id="13" name="Picture 12" descr="A close up of a cage&#10;&#10;Description automatically generated">
            <a:extLst>
              <a:ext uri="{FF2B5EF4-FFF2-40B4-BE49-F238E27FC236}">
                <a16:creationId xmlns:a16="http://schemas.microsoft.com/office/drawing/2014/main" id="{1085729C-BBF2-4C45-9076-B9020217E9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864" b="6523"/>
          <a:stretch/>
        </p:blipFill>
        <p:spPr>
          <a:xfrm>
            <a:off x="477481" y="3739871"/>
            <a:ext cx="2407534" cy="1594406"/>
          </a:xfrm>
          <a:prstGeom prst="rect">
            <a:avLst/>
          </a:prstGeom>
        </p:spPr>
      </p:pic>
      <p:pic>
        <p:nvPicPr>
          <p:cNvPr id="14" name="Picture 13">
            <a:extLst>
              <a:ext uri="{FF2B5EF4-FFF2-40B4-BE49-F238E27FC236}">
                <a16:creationId xmlns:a16="http://schemas.microsoft.com/office/drawing/2014/main" id="{703A4591-701F-A911-3AE9-9E995C18E9E5}"/>
              </a:ext>
            </a:extLst>
          </p:cNvPr>
          <p:cNvPicPr>
            <a:picLocks noChangeAspect="1"/>
          </p:cNvPicPr>
          <p:nvPr/>
        </p:nvPicPr>
        <p:blipFill rotWithShape="1">
          <a:blip r:embed="rId8"/>
          <a:srcRect l="5374" t="10762" r="6627" b="15677"/>
          <a:stretch/>
        </p:blipFill>
        <p:spPr>
          <a:xfrm>
            <a:off x="77673" y="1197268"/>
            <a:ext cx="2961721" cy="1518400"/>
          </a:xfrm>
          <a:prstGeom prst="rect">
            <a:avLst/>
          </a:prstGeom>
        </p:spPr>
      </p:pic>
      <p:pic>
        <p:nvPicPr>
          <p:cNvPr id="16" name="Picture 15">
            <a:extLst>
              <a:ext uri="{FF2B5EF4-FFF2-40B4-BE49-F238E27FC236}">
                <a16:creationId xmlns:a16="http://schemas.microsoft.com/office/drawing/2014/main" id="{C598E53D-8335-4649-5EF8-E03EC658CF71}"/>
              </a:ext>
            </a:extLst>
          </p:cNvPr>
          <p:cNvPicPr>
            <a:picLocks noChangeAspect="1"/>
          </p:cNvPicPr>
          <p:nvPr/>
        </p:nvPicPr>
        <p:blipFill>
          <a:blip r:embed="rId9"/>
          <a:stretch>
            <a:fillRect/>
          </a:stretch>
        </p:blipFill>
        <p:spPr>
          <a:xfrm>
            <a:off x="277444" y="618362"/>
            <a:ext cx="2602253" cy="716706"/>
          </a:xfrm>
          <a:prstGeom prst="rect">
            <a:avLst/>
          </a:prstGeom>
        </p:spPr>
      </p:pic>
      <p:cxnSp>
        <p:nvCxnSpPr>
          <p:cNvPr id="17" name="Straight Connector 16">
            <a:extLst>
              <a:ext uri="{FF2B5EF4-FFF2-40B4-BE49-F238E27FC236}">
                <a16:creationId xmlns:a16="http://schemas.microsoft.com/office/drawing/2014/main" id="{B5935C4F-7954-CCD4-EF0A-2F0F7BB6407A}"/>
              </a:ext>
            </a:extLst>
          </p:cNvPr>
          <p:cNvCxnSpPr>
            <a:cxnSpLocks/>
          </p:cNvCxnSpPr>
          <p:nvPr/>
        </p:nvCxnSpPr>
        <p:spPr>
          <a:xfrm flipH="1">
            <a:off x="227229" y="3005682"/>
            <a:ext cx="2723565" cy="0"/>
          </a:xfrm>
          <a:prstGeom prst="line">
            <a:avLst/>
          </a:prstGeom>
          <a:ln w="1905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83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
        <p:cNvGrpSpPr/>
        <p:nvPr/>
      </p:nvGrpSpPr>
      <p:grpSpPr>
        <a:xfrm>
          <a:off x="0" y="0"/>
          <a:ext cx="0" cy="0"/>
          <a:chOff x="0" y="0"/>
          <a:chExt cx="0" cy="0"/>
        </a:xfrm>
      </p:grpSpPr>
      <p:sp>
        <p:nvSpPr>
          <p:cNvPr id="47112" name="Rectangle 18"/>
          <p:cNvSpPr>
            <a:spLocks noChangeArrowheads="1"/>
          </p:cNvSpPr>
          <p:nvPr/>
        </p:nvSpPr>
        <p:spPr bwMode="auto">
          <a:xfrm>
            <a:off x="7353301" y="1143000"/>
            <a:ext cx="285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Aft>
                <a:spcPts val="600"/>
              </a:spcAft>
            </a:pPr>
            <a:r>
              <a:rPr lang="en-US" altLang="en-US" sz="1200" dirty="0">
                <a:solidFill>
                  <a:schemeClr val="bg1"/>
                </a:solidFill>
                <a:latin typeface="+mn-lt"/>
              </a:rPr>
              <a:t>®</a:t>
            </a:r>
          </a:p>
        </p:txBody>
      </p:sp>
      <p:sp>
        <p:nvSpPr>
          <p:cNvPr id="3" name="Flowchart: Data 2">
            <a:extLst>
              <a:ext uri="{FF2B5EF4-FFF2-40B4-BE49-F238E27FC236}">
                <a16:creationId xmlns:a16="http://schemas.microsoft.com/office/drawing/2014/main" id="{63DF1D21-E1EC-433B-A659-9EE07F68BF03}"/>
              </a:ext>
            </a:extLst>
          </p:cNvPr>
          <p:cNvSpPr/>
          <p:nvPr/>
        </p:nvSpPr>
        <p:spPr>
          <a:xfrm>
            <a:off x="-2388920" y="3418114"/>
            <a:ext cx="12877800" cy="2533650"/>
          </a:xfrm>
          <a:prstGeom prst="flowChartInputOutput">
            <a:avLst/>
          </a:prstGeom>
          <a:solidFill>
            <a:schemeClr val="tx1">
              <a:alpha val="49000"/>
            </a:schemeClr>
          </a:solidFill>
          <a:ln>
            <a:solidFill>
              <a:schemeClr val="tx1"/>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Box 19">
            <a:extLst>
              <a:ext uri="{FF2B5EF4-FFF2-40B4-BE49-F238E27FC236}">
                <a16:creationId xmlns:a16="http://schemas.microsoft.com/office/drawing/2014/main" id="{322CD5C5-22B3-4836-9181-4FF9DFE5408E}"/>
              </a:ext>
            </a:extLst>
          </p:cNvPr>
          <p:cNvSpPr txBox="1">
            <a:spLocks noChangeArrowheads="1"/>
          </p:cNvSpPr>
          <p:nvPr/>
        </p:nvSpPr>
        <p:spPr bwMode="auto">
          <a:xfrm>
            <a:off x="201880" y="4212963"/>
            <a:ext cx="9265771" cy="6228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indent="4763">
              <a:defRPr sz="2400">
                <a:solidFill>
                  <a:schemeClr val="tx1"/>
                </a:solidFill>
                <a:latin typeface="Arial" panose="020B0604020202020204" pitchFamily="34" charset="0"/>
              </a:defRPr>
            </a:lvl1pPr>
            <a:lvl2pPr marL="747713"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spcBef>
                <a:spcPct val="0"/>
              </a:spcBef>
              <a:spcAft>
                <a:spcPts val="600"/>
              </a:spcAft>
            </a:pPr>
            <a:r>
              <a:rPr lang="en-US" altLang="en-US" sz="2800" dirty="0">
                <a:solidFill>
                  <a:schemeClr val="bg1"/>
                </a:solidFill>
                <a:latin typeface="Helvetica Neue"/>
                <a:ea typeface="+mj-ea"/>
                <a:cs typeface="+mj-cs"/>
              </a:rPr>
              <a:t>Economical Unitary Heater</a:t>
            </a:r>
          </a:p>
        </p:txBody>
      </p:sp>
      <p:sp>
        <p:nvSpPr>
          <p:cNvPr id="12" name="Rectangle 11">
            <a:extLst>
              <a:ext uri="{FF2B5EF4-FFF2-40B4-BE49-F238E27FC236}">
                <a16:creationId xmlns:a16="http://schemas.microsoft.com/office/drawing/2014/main" id="{9C274471-09DE-4B2A-8AF3-ADFB4D28997C}"/>
              </a:ext>
            </a:extLst>
          </p:cNvPr>
          <p:cNvSpPr/>
          <p:nvPr/>
        </p:nvSpPr>
        <p:spPr>
          <a:xfrm>
            <a:off x="411430" y="4806261"/>
            <a:ext cx="6096000" cy="1148007"/>
          </a:xfrm>
          <a:prstGeom prst="rect">
            <a:avLst/>
          </a:prstGeom>
        </p:spPr>
        <p:txBody>
          <a:bodyPr>
            <a:spAutoFit/>
          </a:bodyPr>
          <a:lstStyle/>
          <a:p>
            <a:pPr defTabSz="457200">
              <a:lnSpc>
                <a:spcPct val="90000"/>
              </a:lnSpc>
              <a:spcAft>
                <a:spcPts val="1200"/>
              </a:spcAft>
              <a:buFont typeface="Arial"/>
              <a:buChar char="•"/>
            </a:pPr>
            <a:r>
              <a:rPr lang="en-US" altLang="en-US" dirty="0">
                <a:solidFill>
                  <a:schemeClr val="bg1"/>
                </a:solidFill>
                <a:latin typeface="Helvetica Neue"/>
                <a:cs typeface="Helvetica Neue"/>
              </a:rPr>
              <a:t>Easy serviceability through hinged door design</a:t>
            </a:r>
          </a:p>
          <a:p>
            <a:pPr defTabSz="457200">
              <a:lnSpc>
                <a:spcPct val="90000"/>
              </a:lnSpc>
              <a:spcAft>
                <a:spcPts val="1200"/>
              </a:spcAft>
              <a:buFont typeface="Arial"/>
              <a:buChar char="•"/>
            </a:pPr>
            <a:r>
              <a:rPr lang="en-US" altLang="en-US" dirty="0">
                <a:solidFill>
                  <a:schemeClr val="bg1"/>
                </a:solidFill>
                <a:latin typeface="Helvetica Neue"/>
                <a:cs typeface="Helvetica Neue"/>
              </a:rPr>
              <a:t>Priced for budget-conscious customer</a:t>
            </a:r>
          </a:p>
          <a:p>
            <a:pPr defTabSz="457200">
              <a:lnSpc>
                <a:spcPct val="90000"/>
              </a:lnSpc>
              <a:spcAft>
                <a:spcPts val="1200"/>
              </a:spcAft>
              <a:buFont typeface="Arial"/>
              <a:buChar char="•"/>
            </a:pPr>
            <a:r>
              <a:rPr lang="en-US" altLang="en-US" dirty="0">
                <a:solidFill>
                  <a:schemeClr val="bg1"/>
                </a:solidFill>
                <a:latin typeface="Helvetica Neue"/>
                <a:cs typeface="Helvetica Neue"/>
              </a:rPr>
              <a:t>Clean, quiet, draft free comfort</a:t>
            </a:r>
          </a:p>
        </p:txBody>
      </p:sp>
      <p:pic>
        <p:nvPicPr>
          <p:cNvPr id="13" name="Picture 12">
            <a:extLst>
              <a:ext uri="{FF2B5EF4-FFF2-40B4-BE49-F238E27FC236}">
                <a16:creationId xmlns:a16="http://schemas.microsoft.com/office/drawing/2014/main" id="{E5D9F0FE-62AC-467C-8DFC-73EBA0F97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880" y="3487040"/>
            <a:ext cx="5128444" cy="674024"/>
          </a:xfrm>
          <a:prstGeom prst="rect">
            <a:avLst/>
          </a:prstGeom>
        </p:spPr>
      </p:pic>
      <p:sp>
        <p:nvSpPr>
          <p:cNvPr id="14" name="Rectangle 7">
            <a:extLst>
              <a:ext uri="{FF2B5EF4-FFF2-40B4-BE49-F238E27FC236}">
                <a16:creationId xmlns:a16="http://schemas.microsoft.com/office/drawing/2014/main" id="{E3DB2250-D3E2-4D68-BD07-987350708CB5}"/>
              </a:ext>
            </a:extLst>
          </p:cNvPr>
          <p:cNvSpPr>
            <a:spLocks noChangeArrowheads="1"/>
          </p:cNvSpPr>
          <p:nvPr/>
        </p:nvSpPr>
        <p:spPr bwMode="auto">
          <a:xfrm>
            <a:off x="5840680" y="3510569"/>
            <a:ext cx="1002405" cy="82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dirty="0">
                <a:solidFill>
                  <a:srgbClr val="C00000"/>
                </a:solidFill>
                <a:latin typeface="Helvetica Neue"/>
              </a:rPr>
              <a:t>BH</a:t>
            </a:r>
          </a:p>
        </p:txBody>
      </p:sp>
      <p:pic>
        <p:nvPicPr>
          <p:cNvPr id="15" name="Picture 14" descr="A picture containing clock, tower, person, large&#10;&#10;Description automatically generated">
            <a:extLst>
              <a:ext uri="{FF2B5EF4-FFF2-40B4-BE49-F238E27FC236}">
                <a16:creationId xmlns:a16="http://schemas.microsoft.com/office/drawing/2014/main" id="{67D5E85D-C86F-43F4-B7AD-616FB915A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4649" y="1907227"/>
            <a:ext cx="7129844" cy="4753229"/>
          </a:xfrm>
          <a:prstGeom prst="rect">
            <a:avLst/>
          </a:prstGeom>
        </p:spPr>
      </p:pic>
    </p:spTree>
    <p:extLst>
      <p:ext uri="{BB962C8B-B14F-4D97-AF65-F5344CB8AC3E}">
        <p14:creationId xmlns:p14="http://schemas.microsoft.com/office/powerpoint/2010/main" val="4112176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9747" name="Text Box 19"/>
          <p:cNvSpPr txBox="1">
            <a:spLocks noChangeArrowheads="1"/>
          </p:cNvSpPr>
          <p:nvPr/>
        </p:nvSpPr>
        <p:spPr bwMode="auto">
          <a:xfrm>
            <a:off x="5729470" y="2118168"/>
            <a:ext cx="6331350" cy="10868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indent="4763">
              <a:defRPr sz="2400">
                <a:solidFill>
                  <a:schemeClr val="tx1"/>
                </a:solidFill>
                <a:latin typeface="Arial" panose="020B0604020202020204" pitchFamily="34" charset="0"/>
              </a:defRPr>
            </a:lvl1pPr>
            <a:lvl2pPr marL="747713"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spcBef>
                <a:spcPct val="0"/>
              </a:spcBef>
              <a:spcAft>
                <a:spcPts val="600"/>
              </a:spcAft>
            </a:pPr>
            <a:r>
              <a:rPr lang="en-US" altLang="en-US" kern="1200" dirty="0">
                <a:solidFill>
                  <a:srgbClr val="C00000"/>
                </a:solidFill>
                <a:latin typeface="Helvetica Neue"/>
                <a:ea typeface="+mj-ea"/>
                <a:cs typeface="+mj-cs"/>
              </a:rPr>
              <a:t>Light Commercial/Residential Applications</a:t>
            </a:r>
          </a:p>
        </p:txBody>
      </p:sp>
      <p:pic>
        <p:nvPicPr>
          <p:cNvPr id="6" name="Picture 5" descr="A large room&#10;&#10;Description automatically generated">
            <a:extLst>
              <a:ext uri="{FF2B5EF4-FFF2-40B4-BE49-F238E27FC236}">
                <a16:creationId xmlns:a16="http://schemas.microsoft.com/office/drawing/2014/main" id="{4B933349-83D7-4B36-B372-5E346E5EB5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89" r="-1" b="15546"/>
          <a:stretch/>
        </p:blipFill>
        <p:spPr>
          <a:xfrm>
            <a:off x="0" y="2619611"/>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sp>
        <p:nvSpPr>
          <p:cNvPr id="329742" name="Text Box 14"/>
          <p:cNvSpPr txBox="1">
            <a:spLocks noChangeArrowheads="1"/>
          </p:cNvSpPr>
          <p:nvPr/>
        </p:nvSpPr>
        <p:spPr bwMode="auto">
          <a:xfrm>
            <a:off x="7389009" y="3496370"/>
            <a:ext cx="3689091" cy="21955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115888">
              <a:defRPr sz="2400">
                <a:solidFill>
                  <a:schemeClr val="tx1"/>
                </a:solidFill>
                <a:latin typeface="Arial" panose="020B0604020202020204" pitchFamily="34" charset="0"/>
              </a:defRPr>
            </a:lvl1pPr>
            <a:lvl2pPr marL="6061075" indent="-285750">
              <a:defRPr sz="2400">
                <a:solidFill>
                  <a:schemeClr val="tx1"/>
                </a:solidFill>
                <a:latin typeface="Arial" panose="020B0604020202020204" pitchFamily="34" charset="0"/>
              </a:defRPr>
            </a:lvl2pPr>
            <a:lvl3pPr marL="6403975" indent="-228600">
              <a:defRPr sz="2400">
                <a:solidFill>
                  <a:schemeClr val="tx1"/>
                </a:solidFill>
                <a:latin typeface="Arial" panose="020B0604020202020204" pitchFamily="34" charset="0"/>
              </a:defRPr>
            </a:lvl3pPr>
            <a:lvl4pPr marL="6746875" indent="-228600">
              <a:defRPr sz="2400">
                <a:solidFill>
                  <a:schemeClr val="tx1"/>
                </a:solidFill>
                <a:latin typeface="Arial" panose="020B0604020202020204" pitchFamily="34" charset="0"/>
              </a:defRPr>
            </a:lvl4pPr>
            <a:lvl5pPr marL="7089775" indent="-228600">
              <a:defRPr sz="2400">
                <a:solidFill>
                  <a:schemeClr val="tx1"/>
                </a:solidFill>
                <a:latin typeface="Arial" panose="020B0604020202020204" pitchFamily="34" charset="0"/>
              </a:defRPr>
            </a:lvl5pPr>
            <a:lvl6pPr marL="7546975" indent="-228600" eaLnBrk="0" fontAlgn="base" hangingPunct="0">
              <a:spcBef>
                <a:spcPct val="0"/>
              </a:spcBef>
              <a:spcAft>
                <a:spcPct val="0"/>
              </a:spcAft>
              <a:defRPr sz="2400">
                <a:solidFill>
                  <a:schemeClr val="tx1"/>
                </a:solidFill>
                <a:latin typeface="Arial" panose="020B0604020202020204" pitchFamily="34" charset="0"/>
              </a:defRPr>
            </a:lvl6pPr>
            <a:lvl7pPr marL="8004175" indent="-228600" eaLnBrk="0" fontAlgn="base" hangingPunct="0">
              <a:spcBef>
                <a:spcPct val="0"/>
              </a:spcBef>
              <a:spcAft>
                <a:spcPct val="0"/>
              </a:spcAft>
              <a:defRPr sz="2400">
                <a:solidFill>
                  <a:schemeClr val="tx1"/>
                </a:solidFill>
                <a:latin typeface="Arial" panose="020B0604020202020204" pitchFamily="34" charset="0"/>
              </a:defRPr>
            </a:lvl7pPr>
            <a:lvl8pPr marL="8461375" indent="-228600" eaLnBrk="0" fontAlgn="base" hangingPunct="0">
              <a:spcBef>
                <a:spcPct val="0"/>
              </a:spcBef>
              <a:spcAft>
                <a:spcPct val="0"/>
              </a:spcAft>
              <a:defRPr sz="2400">
                <a:solidFill>
                  <a:schemeClr val="tx1"/>
                </a:solidFill>
                <a:latin typeface="Arial" panose="020B0604020202020204" pitchFamily="34" charset="0"/>
              </a:defRPr>
            </a:lvl8pPr>
            <a:lvl9pPr marL="8918575"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228600">
              <a:lnSpc>
                <a:spcPct val="90000"/>
              </a:lnSpc>
              <a:spcAft>
                <a:spcPts val="1200"/>
              </a:spcAft>
              <a:buFont typeface="Arial" panose="020B0604020202020204" pitchFamily="34" charset="0"/>
              <a:buChar char="•"/>
            </a:pPr>
            <a:r>
              <a:rPr lang="en-US" altLang="en-US" sz="1800" dirty="0">
                <a:latin typeface="Helvetica Neue"/>
              </a:rPr>
              <a:t>Compact U-tube design</a:t>
            </a:r>
          </a:p>
          <a:p>
            <a:pPr marL="342900" indent="-228600">
              <a:lnSpc>
                <a:spcPct val="90000"/>
              </a:lnSpc>
              <a:spcAft>
                <a:spcPts val="1200"/>
              </a:spcAft>
              <a:buFont typeface="Arial" panose="020B0604020202020204" pitchFamily="34" charset="0"/>
              <a:buChar char="•"/>
            </a:pPr>
            <a:r>
              <a:rPr lang="en-US" altLang="en-US" sz="1800" dirty="0">
                <a:latin typeface="Helvetica Neue"/>
              </a:rPr>
              <a:t>Easy to install and transport - Heater is factory assembled and shipped in one box. </a:t>
            </a:r>
          </a:p>
          <a:p>
            <a:pPr marL="342900" indent="-228600">
              <a:lnSpc>
                <a:spcPct val="90000"/>
              </a:lnSpc>
              <a:spcAft>
                <a:spcPts val="1200"/>
              </a:spcAft>
              <a:buFont typeface="Arial" panose="020B0604020202020204" pitchFamily="34" charset="0"/>
              <a:buChar char="•"/>
            </a:pPr>
            <a:r>
              <a:rPr lang="en-US" altLang="en-US" sz="1800" dirty="0">
                <a:latin typeface="Helvetica Neue"/>
              </a:rPr>
              <a:t>One building penetration - Balanced flue design for both exhaust and intake air. </a:t>
            </a:r>
          </a:p>
          <a:p>
            <a:pPr marL="342900" indent="-228600">
              <a:lnSpc>
                <a:spcPct val="90000"/>
              </a:lnSpc>
              <a:spcAft>
                <a:spcPts val="1200"/>
              </a:spcAft>
              <a:buFont typeface="Arial" panose="020B0604020202020204" pitchFamily="34" charset="0"/>
              <a:buChar char="•"/>
            </a:pPr>
            <a:r>
              <a:rPr lang="en-US" altLang="en-US" sz="1800" dirty="0">
                <a:latin typeface="Helvetica Neue"/>
              </a:rPr>
              <a:t>Protective grille included on select models.</a:t>
            </a:r>
          </a:p>
        </p:txBody>
      </p:sp>
      <p:sp>
        <p:nvSpPr>
          <p:cNvPr id="47112" name="Rectangle 18"/>
          <p:cNvSpPr>
            <a:spLocks noChangeArrowheads="1"/>
          </p:cNvSpPr>
          <p:nvPr/>
        </p:nvSpPr>
        <p:spPr bwMode="auto">
          <a:xfrm>
            <a:off x="7353301" y="1143000"/>
            <a:ext cx="285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Aft>
                <a:spcPts val="600"/>
              </a:spcAft>
            </a:pPr>
            <a:r>
              <a:rPr lang="en-US" altLang="en-US" sz="1200" dirty="0">
                <a:solidFill>
                  <a:schemeClr val="bg1"/>
                </a:solidFill>
                <a:latin typeface="+mn-lt"/>
              </a:rPr>
              <a:t>®</a:t>
            </a:r>
          </a:p>
        </p:txBody>
      </p:sp>
      <p:pic>
        <p:nvPicPr>
          <p:cNvPr id="13" name="Picture 12" descr="CaribeLoRes">
            <a:extLst>
              <a:ext uri="{FF2B5EF4-FFF2-40B4-BE49-F238E27FC236}">
                <a16:creationId xmlns:a16="http://schemas.microsoft.com/office/drawing/2014/main" id="{1297D6E8-8CDA-4FD1-9DB5-8C713BE3DA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74" t="2992" r="3261" b="4410"/>
          <a:stretch>
            <a:fillRect/>
          </a:stretch>
        </p:blipFill>
        <p:spPr bwMode="auto">
          <a:xfrm>
            <a:off x="5565175" y="433531"/>
            <a:ext cx="4102681" cy="230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57D29CB-14DB-4516-9BBB-EE19BEC088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16" y="588628"/>
            <a:ext cx="5193170" cy="1622137"/>
          </a:xfrm>
          <a:prstGeom prst="rect">
            <a:avLst/>
          </a:prstGeom>
        </p:spPr>
      </p:pic>
    </p:spTree>
    <p:extLst>
      <p:ext uri="{BB962C8B-B14F-4D97-AF65-F5344CB8AC3E}">
        <p14:creationId xmlns:p14="http://schemas.microsoft.com/office/powerpoint/2010/main" val="3325819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lack rectangular object with a red light&#10;&#10;Description automatically generated">
            <a:extLst>
              <a:ext uri="{FF2B5EF4-FFF2-40B4-BE49-F238E27FC236}">
                <a16:creationId xmlns:a16="http://schemas.microsoft.com/office/drawing/2014/main" id="{8ED4DA5B-3CDC-FD82-3E38-554BFE931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585" y="1730992"/>
            <a:ext cx="5284947" cy="3203999"/>
          </a:xfrm>
          <a:prstGeom prst="rect">
            <a:avLst/>
          </a:prstGeom>
        </p:spPr>
      </p:pic>
      <p:sp>
        <p:nvSpPr>
          <p:cNvPr id="7" name="Rectangle 3">
            <a:extLst>
              <a:ext uri="{FF2B5EF4-FFF2-40B4-BE49-F238E27FC236}">
                <a16:creationId xmlns:a16="http://schemas.microsoft.com/office/drawing/2014/main" id="{86E6BC88-CAEF-CF97-38DE-A0E727756CFF}"/>
              </a:ext>
            </a:extLst>
          </p:cNvPr>
          <p:cNvSpPr txBox="1">
            <a:spLocks noChangeArrowheads="1"/>
          </p:cNvSpPr>
          <p:nvPr/>
        </p:nvSpPr>
        <p:spPr bwMode="auto">
          <a:xfrm>
            <a:off x="4398940" y="1150258"/>
            <a:ext cx="3945823" cy="9290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58952">
              <a:lnSpc>
                <a:spcPct val="80000"/>
              </a:lnSpc>
              <a:spcBef>
                <a:spcPts val="830"/>
              </a:spcBef>
              <a:buNone/>
              <a:defRPr/>
            </a:pPr>
            <a:r>
              <a:rPr lang="en-US" altLang="en-US" sz="1826" kern="1200" spc="-17" dirty="0">
                <a:solidFill>
                  <a:prstClr val="black"/>
                </a:solidFill>
                <a:latin typeface="Helvetica Neue"/>
                <a:ea typeface="+mn-ea"/>
                <a:cs typeface="+mn-cs"/>
              </a:rPr>
              <a:t>Black sleek “hideaway” design puts the focus back into the space</a:t>
            </a:r>
            <a:endParaRPr kumimoji="0" lang="en-US" altLang="en-US" sz="2200" b="0" i="0" u="none" strike="noStrike" kern="1200" cap="none" spc="-20" normalizeH="0" baseline="0" noProof="0" dirty="0">
              <a:ln>
                <a:noFill/>
              </a:ln>
              <a:solidFill>
                <a:prstClr val="black"/>
              </a:solidFill>
              <a:effectLst/>
              <a:uLnTx/>
              <a:uFillTx/>
              <a:latin typeface="Helvetica Neue"/>
              <a:ea typeface="+mn-ea"/>
              <a:cs typeface="+mn-cs"/>
            </a:endParaRPr>
          </a:p>
        </p:txBody>
      </p:sp>
      <p:sp>
        <p:nvSpPr>
          <p:cNvPr id="42" name="Oval 41">
            <a:extLst>
              <a:ext uri="{FF2B5EF4-FFF2-40B4-BE49-F238E27FC236}">
                <a16:creationId xmlns:a16="http://schemas.microsoft.com/office/drawing/2014/main" id="{9494F18B-B30D-9693-5044-ED9316011F26}"/>
              </a:ext>
            </a:extLst>
          </p:cNvPr>
          <p:cNvSpPr/>
          <p:nvPr/>
        </p:nvSpPr>
        <p:spPr>
          <a:xfrm>
            <a:off x="4398940" y="4447097"/>
            <a:ext cx="77131" cy="75663"/>
          </a:xfrm>
          <a:prstGeom prst="ellipse">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 name="Connector: Elbow 48">
            <a:extLst>
              <a:ext uri="{FF2B5EF4-FFF2-40B4-BE49-F238E27FC236}">
                <a16:creationId xmlns:a16="http://schemas.microsoft.com/office/drawing/2014/main" id="{E1339D91-5CED-1B7D-E5FC-73015743960F}"/>
              </a:ext>
            </a:extLst>
          </p:cNvPr>
          <p:cNvCxnSpPr>
            <a:cxnSpLocks/>
          </p:cNvCxnSpPr>
          <p:nvPr/>
        </p:nvCxnSpPr>
        <p:spPr>
          <a:xfrm rot="16200000" flipH="1">
            <a:off x="8047923" y="1591721"/>
            <a:ext cx="1175011" cy="745259"/>
          </a:xfrm>
          <a:prstGeom prst="bentConnector3">
            <a:avLst>
              <a:gd name="adj1" fmla="val 561"/>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155087CD-061C-0330-01F1-41C9B04DC8F3}"/>
              </a:ext>
            </a:extLst>
          </p:cNvPr>
          <p:cNvPicPr>
            <a:picLocks noChangeAspect="1"/>
          </p:cNvPicPr>
          <p:nvPr/>
        </p:nvPicPr>
        <p:blipFill>
          <a:blip r:embed="rId4"/>
          <a:stretch>
            <a:fillRect/>
          </a:stretch>
        </p:blipFill>
        <p:spPr>
          <a:xfrm>
            <a:off x="4747022" y="2046028"/>
            <a:ext cx="3167696" cy="675676"/>
          </a:xfrm>
          <a:prstGeom prst="rect">
            <a:avLst/>
          </a:prstGeom>
        </p:spPr>
      </p:pic>
      <p:pic>
        <p:nvPicPr>
          <p:cNvPr id="14" name="Picture 13">
            <a:extLst>
              <a:ext uri="{FF2B5EF4-FFF2-40B4-BE49-F238E27FC236}">
                <a16:creationId xmlns:a16="http://schemas.microsoft.com/office/drawing/2014/main" id="{ED76D535-93EA-F8E7-3DC7-917D4BBEC3D8}"/>
              </a:ext>
            </a:extLst>
          </p:cNvPr>
          <p:cNvPicPr>
            <a:picLocks noChangeAspect="1"/>
          </p:cNvPicPr>
          <p:nvPr/>
        </p:nvPicPr>
        <p:blipFill rotWithShape="1">
          <a:blip r:embed="rId5"/>
          <a:srcRect l="4387" t="16416" r="5282" b="16952"/>
          <a:stretch/>
        </p:blipFill>
        <p:spPr>
          <a:xfrm>
            <a:off x="204396" y="2551857"/>
            <a:ext cx="5284947" cy="2390820"/>
          </a:xfrm>
          <a:prstGeom prst="rect">
            <a:avLst/>
          </a:prstGeom>
        </p:spPr>
      </p:pic>
      <p:cxnSp>
        <p:nvCxnSpPr>
          <p:cNvPr id="29" name="Connector: Elbow 28">
            <a:extLst>
              <a:ext uri="{FF2B5EF4-FFF2-40B4-BE49-F238E27FC236}">
                <a16:creationId xmlns:a16="http://schemas.microsoft.com/office/drawing/2014/main" id="{FA776BF4-23B5-36E2-B249-3BAA504A5EFC}"/>
              </a:ext>
            </a:extLst>
          </p:cNvPr>
          <p:cNvCxnSpPr>
            <a:cxnSpLocks/>
          </p:cNvCxnSpPr>
          <p:nvPr/>
        </p:nvCxnSpPr>
        <p:spPr>
          <a:xfrm rot="5400000">
            <a:off x="3417239" y="1937932"/>
            <a:ext cx="1542788" cy="420618"/>
          </a:xfrm>
          <a:prstGeom prst="bentConnector3">
            <a:avLst>
              <a:gd name="adj1" fmla="val 493"/>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150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om with blue couches and tables&#10;&#10;Description automatically generated">
            <a:extLst>
              <a:ext uri="{FF2B5EF4-FFF2-40B4-BE49-F238E27FC236}">
                <a16:creationId xmlns:a16="http://schemas.microsoft.com/office/drawing/2014/main" id="{B5E2B605-5F1F-AD88-8AD7-AF6BB8BC1AB9}"/>
              </a:ext>
            </a:extLst>
          </p:cNvPr>
          <p:cNvPicPr>
            <a:picLocks noChangeAspect="1"/>
          </p:cNvPicPr>
          <p:nvPr/>
        </p:nvPicPr>
        <p:blipFill rotWithShape="1">
          <a:blip r:embed="rId3">
            <a:extLst>
              <a:ext uri="{28A0092B-C50C-407E-A947-70E740481C1C}">
                <a14:useLocalDpi xmlns:a14="http://schemas.microsoft.com/office/drawing/2010/main" val="0"/>
              </a:ext>
            </a:extLst>
          </a:blip>
          <a:srcRect l="105" r="-1" b="-1"/>
          <a:stretch/>
        </p:blipFill>
        <p:spPr>
          <a:xfrm>
            <a:off x="0" y="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group of people sitting at a bar&#10;&#10;Description automatically generated">
            <a:extLst>
              <a:ext uri="{FF2B5EF4-FFF2-40B4-BE49-F238E27FC236}">
                <a16:creationId xmlns:a16="http://schemas.microsoft.com/office/drawing/2014/main" id="{D2C358BB-5971-E850-9DEC-2DB34FFDE7EB}"/>
              </a:ext>
            </a:extLst>
          </p:cNvPr>
          <p:cNvPicPr>
            <a:picLocks noChangeAspect="1"/>
          </p:cNvPicPr>
          <p:nvPr/>
        </p:nvPicPr>
        <p:blipFill rotWithShape="1">
          <a:blip r:embed="rId4">
            <a:extLst>
              <a:ext uri="{28A0092B-C50C-407E-A947-70E740481C1C}">
                <a14:useLocalDpi xmlns:a14="http://schemas.microsoft.com/office/drawing/2010/main" val="0"/>
              </a:ext>
            </a:extLst>
          </a:blip>
          <a:srcRect t="19911" r="-2" b="622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10" name="Picture 9" descr="A group of people sitting at a bar&#10;&#10;Description automatically generated">
            <a:extLst>
              <a:ext uri="{FF2B5EF4-FFF2-40B4-BE49-F238E27FC236}">
                <a16:creationId xmlns:a16="http://schemas.microsoft.com/office/drawing/2014/main" id="{4F33DB61-434C-BDA0-789D-D2DF78E28176}"/>
              </a:ext>
            </a:extLst>
          </p:cNvPr>
          <p:cNvPicPr>
            <a:picLocks noChangeAspect="1"/>
          </p:cNvPicPr>
          <p:nvPr/>
        </p:nvPicPr>
        <p:blipFill rotWithShape="1">
          <a:blip r:embed="rId5">
            <a:alphaModFix amt="0"/>
            <a:extLst>
              <a:ext uri="{28A0092B-C50C-407E-A947-70E740481C1C}">
                <a14:useLocalDpi xmlns:a14="http://schemas.microsoft.com/office/drawing/2010/main" val="0"/>
              </a:ext>
            </a:extLst>
          </a:blip>
          <a:srcRect t="29352" r="-2" b="15664"/>
          <a:stretch/>
        </p:blipFill>
        <p:spPr>
          <a:xfrm>
            <a:off x="3321934" y="3133844"/>
            <a:ext cx="6112301" cy="1816423"/>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rgbClr val="FFFFFF"/>
          </a:solidFill>
          <a:ln>
            <a:solidFill>
              <a:schemeClr val="accent1">
                <a:shade val="15000"/>
              </a:schemeClr>
            </a:solidFill>
          </a:ln>
          <a:effectLst>
            <a:softEdge rad="25400"/>
          </a:effectLst>
        </p:spPr>
      </p:pic>
      <p:sp>
        <p:nvSpPr>
          <p:cNvPr id="12" name="TextBox 11">
            <a:extLst>
              <a:ext uri="{FF2B5EF4-FFF2-40B4-BE49-F238E27FC236}">
                <a16:creationId xmlns:a16="http://schemas.microsoft.com/office/drawing/2014/main" id="{1036B3A8-9C8F-15D8-A49B-3F42E7C54C3F}"/>
              </a:ext>
            </a:extLst>
          </p:cNvPr>
          <p:cNvSpPr txBox="1"/>
          <p:nvPr/>
        </p:nvSpPr>
        <p:spPr>
          <a:xfrm>
            <a:off x="4449394" y="3541918"/>
            <a:ext cx="4144979" cy="1000274"/>
          </a:xfrm>
          <a:prstGeom prst="rect">
            <a:avLst/>
          </a:prstGeom>
          <a:noFill/>
        </p:spPr>
        <p:txBody>
          <a:bodyPr wrap="square">
            <a:spAutoFit/>
          </a:bodyPr>
          <a:lstStyle/>
          <a:p>
            <a:pPr marL="342900" marR="0" lvl="0" indent="-342900" algn="ctr"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kern="1200" cap="none" spc="-20" normalizeH="0" baseline="0" noProof="0" dirty="0">
                <a:ln>
                  <a:noFill/>
                </a:ln>
                <a:solidFill>
                  <a:prstClr val="black"/>
                </a:solidFill>
                <a:effectLst/>
                <a:uLnTx/>
                <a:uFillTx/>
                <a:latin typeface="Calibri" panose="020F0502020204030204"/>
                <a:ea typeface="+mn-ea"/>
                <a:cs typeface="+mn-cs"/>
              </a:rPr>
              <a:t>Ceiling or wall mounted</a:t>
            </a:r>
          </a:p>
          <a:p>
            <a:pPr marL="342900" marR="0" lvl="0" indent="-342900" algn="ctr"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kern="1200" cap="none" spc="-20" normalizeH="0" baseline="0" noProof="0" dirty="0" err="1">
                <a:ln>
                  <a:noFill/>
                </a:ln>
                <a:solidFill>
                  <a:prstClr val="black"/>
                </a:solidFill>
                <a:effectLst/>
                <a:uLnTx/>
                <a:uFillTx/>
                <a:latin typeface="Calibri" panose="020F0502020204030204"/>
                <a:ea typeface="+mn-ea"/>
                <a:cs typeface="+mn-cs"/>
              </a:rPr>
              <a:t>GordonGlo</a:t>
            </a:r>
            <a:r>
              <a:rPr kumimoji="0" lang="en-US" altLang="en-US" sz="2000" b="0" i="0" u="none" strike="noStrike" kern="1200" cap="none" spc="-20" normalizeH="0" baseline="0" noProof="0" dirty="0">
                <a:ln>
                  <a:noFill/>
                </a:ln>
                <a:solidFill>
                  <a:prstClr val="black"/>
                </a:solidFill>
                <a:effectLst/>
                <a:uLnTx/>
                <a:uFillTx/>
                <a:latin typeface="Calibri" panose="020F0502020204030204"/>
                <a:ea typeface="+mn-ea"/>
                <a:cs typeface="+mn-cs"/>
              </a:rPr>
              <a:t>™ heaters can be angled to focus heat where needed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74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1735" name="Rectangle 7"/>
          <p:cNvSpPr>
            <a:spLocks noChangeArrowheads="1"/>
          </p:cNvSpPr>
          <p:nvPr/>
        </p:nvSpPr>
        <p:spPr bwMode="auto">
          <a:xfrm>
            <a:off x="720866" y="236114"/>
            <a:ext cx="10689199"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9056" tIns="34529" rIns="69056" bIns="3452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4000" b="1" dirty="0">
                <a:solidFill>
                  <a:srgbClr val="C00000"/>
                </a:solidFill>
                <a:latin typeface="Helvetica Neue"/>
                <a:cs typeface="Helvetica Neue"/>
              </a:rPr>
              <a:t>Control Panels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6671" y="2396687"/>
            <a:ext cx="2746114" cy="31305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7220" y="1878304"/>
            <a:ext cx="5267045" cy="4213637"/>
          </a:xfrm>
          <a:prstGeom prst="rect">
            <a:avLst/>
          </a:prstGeom>
        </p:spPr>
      </p:pic>
      <p:sp>
        <p:nvSpPr>
          <p:cNvPr id="2" name="Rectangle 1"/>
          <p:cNvSpPr/>
          <p:nvPr/>
        </p:nvSpPr>
        <p:spPr>
          <a:xfrm>
            <a:off x="562846" y="1261569"/>
            <a:ext cx="2872325" cy="646331"/>
          </a:xfrm>
          <a:prstGeom prst="rect">
            <a:avLst/>
          </a:prstGeom>
        </p:spPr>
        <p:txBody>
          <a:bodyPr wrap="none">
            <a:spAutoFit/>
          </a:bodyPr>
          <a:lstStyle/>
          <a:p>
            <a:pPr algn="ctr"/>
            <a:r>
              <a:rPr lang="en-US" altLang="en-US" dirty="0">
                <a:latin typeface="Helvetica Neue"/>
                <a:cs typeface="Helvetica Neue"/>
              </a:rPr>
              <a:t>CORAYVAC® Modulating </a:t>
            </a:r>
          </a:p>
          <a:p>
            <a:pPr algn="ctr"/>
            <a:r>
              <a:rPr lang="en-US" altLang="en-US" dirty="0">
                <a:latin typeface="Helvetica Neue"/>
                <a:cs typeface="Helvetica Neue"/>
              </a:rPr>
              <a:t>Heating Control</a:t>
            </a:r>
            <a:endParaRPr lang="en-US" dirty="0"/>
          </a:p>
        </p:txBody>
      </p:sp>
      <p:sp>
        <p:nvSpPr>
          <p:cNvPr id="10" name="Rectangle 9"/>
          <p:cNvSpPr/>
          <p:nvPr/>
        </p:nvSpPr>
        <p:spPr>
          <a:xfrm>
            <a:off x="4850481" y="1273553"/>
            <a:ext cx="2880918" cy="646331"/>
          </a:xfrm>
          <a:prstGeom prst="rect">
            <a:avLst/>
          </a:prstGeom>
        </p:spPr>
        <p:txBody>
          <a:bodyPr wrap="none">
            <a:spAutoFit/>
          </a:bodyPr>
          <a:lstStyle/>
          <a:p>
            <a:pPr algn="ctr"/>
            <a:r>
              <a:rPr lang="en-US" altLang="en-US" dirty="0">
                <a:latin typeface="Helvetica Neue"/>
                <a:cs typeface="Helvetica Neue"/>
              </a:rPr>
              <a:t>COMPLETE® Modulating </a:t>
            </a:r>
          </a:p>
          <a:p>
            <a:pPr algn="ctr"/>
            <a:r>
              <a:rPr lang="en-US" altLang="en-US" dirty="0">
                <a:latin typeface="Helvetica Neue"/>
                <a:cs typeface="Helvetica Neue"/>
              </a:rPr>
              <a:t>Heating Control</a:t>
            </a:r>
            <a:endParaRPr lang="en-US" dirty="0"/>
          </a:p>
        </p:txBody>
      </p:sp>
      <p:sp>
        <p:nvSpPr>
          <p:cNvPr id="11" name="Rectangle 10"/>
          <p:cNvSpPr/>
          <p:nvPr/>
        </p:nvSpPr>
        <p:spPr>
          <a:xfrm>
            <a:off x="8922342" y="1313659"/>
            <a:ext cx="2474780" cy="646331"/>
          </a:xfrm>
          <a:prstGeom prst="rect">
            <a:avLst/>
          </a:prstGeom>
        </p:spPr>
        <p:txBody>
          <a:bodyPr wrap="none">
            <a:spAutoFit/>
          </a:bodyPr>
          <a:lstStyle/>
          <a:p>
            <a:pPr algn="ctr"/>
            <a:r>
              <a:rPr lang="en-US" altLang="en-US" dirty="0">
                <a:latin typeface="Helvetica Neue"/>
                <a:cs typeface="Helvetica Neue"/>
              </a:rPr>
              <a:t>CORAYVAC® Heating</a:t>
            </a:r>
          </a:p>
          <a:p>
            <a:pPr algn="ctr"/>
            <a:r>
              <a:rPr lang="en-US" dirty="0">
                <a:latin typeface="Helvetica Neue"/>
              </a:rPr>
              <a:t>Control</a:t>
            </a:r>
            <a:endParaRPr lang="en-US" dirty="0"/>
          </a:p>
        </p:txBody>
      </p:sp>
      <p:pic>
        <p:nvPicPr>
          <p:cNvPr id="9" name="Picture 8">
            <a:extLst>
              <a:ext uri="{FF2B5EF4-FFF2-40B4-BE49-F238E27FC236}">
                <a16:creationId xmlns:a16="http://schemas.microsoft.com/office/drawing/2014/main" id="{4FD6185E-B6E0-44BD-9FE3-17409EC00F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541" y="1843131"/>
            <a:ext cx="3678978" cy="4038252"/>
          </a:xfrm>
          <a:prstGeom prst="rect">
            <a:avLst/>
          </a:prstGeom>
        </p:spPr>
      </p:pic>
    </p:spTree>
    <p:extLst>
      <p:ext uri="{BB962C8B-B14F-4D97-AF65-F5344CB8AC3E}">
        <p14:creationId xmlns:p14="http://schemas.microsoft.com/office/powerpoint/2010/main" val="62648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4951206" y="28970"/>
            <a:ext cx="5506496" cy="555063"/>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Modulating Heating Control Setup</a:t>
            </a:r>
          </a:p>
        </p:txBody>
      </p:sp>
      <p:pic>
        <p:nvPicPr>
          <p:cNvPr id="5" name="Picture 4">
            <a:extLst>
              <a:ext uri="{FF2B5EF4-FFF2-40B4-BE49-F238E27FC236}">
                <a16:creationId xmlns:a16="http://schemas.microsoft.com/office/drawing/2014/main" id="{59236342-9F45-4A3C-8BA3-002154BB60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7"/>
          <a:stretch/>
        </p:blipFill>
        <p:spPr>
          <a:xfrm>
            <a:off x="2342279" y="558698"/>
            <a:ext cx="9849721" cy="5826621"/>
          </a:xfrm>
          <a:prstGeom prst="rect">
            <a:avLst/>
          </a:prstGeom>
        </p:spPr>
      </p:pic>
      <p:sp>
        <p:nvSpPr>
          <p:cNvPr id="7" name="Title 1">
            <a:extLst>
              <a:ext uri="{FF2B5EF4-FFF2-40B4-BE49-F238E27FC236}">
                <a16:creationId xmlns:a16="http://schemas.microsoft.com/office/drawing/2014/main" id="{ADD98CBF-DAAB-46E6-9CB2-2044D6EDA6AF}"/>
              </a:ext>
            </a:extLst>
          </p:cNvPr>
          <p:cNvSpPr txBox="1">
            <a:spLocks/>
          </p:cNvSpPr>
          <p:nvPr/>
        </p:nvSpPr>
        <p:spPr>
          <a:xfrm>
            <a:off x="3242705" y="821803"/>
            <a:ext cx="1912222" cy="4398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600" dirty="0">
                <a:solidFill>
                  <a:schemeClr val="tx1"/>
                </a:solidFill>
              </a:rPr>
              <a:t>Zone 1 Sensor</a:t>
            </a:r>
          </a:p>
        </p:txBody>
      </p:sp>
      <p:sp>
        <p:nvSpPr>
          <p:cNvPr id="8" name="Title 1">
            <a:extLst>
              <a:ext uri="{FF2B5EF4-FFF2-40B4-BE49-F238E27FC236}">
                <a16:creationId xmlns:a16="http://schemas.microsoft.com/office/drawing/2014/main" id="{05F632B7-29DC-44B5-A4F6-87B31C5B5EE4}"/>
              </a:ext>
            </a:extLst>
          </p:cNvPr>
          <p:cNvSpPr txBox="1">
            <a:spLocks/>
          </p:cNvSpPr>
          <p:nvPr/>
        </p:nvSpPr>
        <p:spPr>
          <a:xfrm>
            <a:off x="9365848" y="5360421"/>
            <a:ext cx="1912222" cy="4398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600" dirty="0">
                <a:solidFill>
                  <a:schemeClr val="tx1"/>
                </a:solidFill>
              </a:rPr>
              <a:t>Zone 2 Sensor</a:t>
            </a:r>
          </a:p>
        </p:txBody>
      </p:sp>
      <p:sp>
        <p:nvSpPr>
          <p:cNvPr id="2" name="Rectangle: Rounded Corners 1">
            <a:extLst>
              <a:ext uri="{FF2B5EF4-FFF2-40B4-BE49-F238E27FC236}">
                <a16:creationId xmlns:a16="http://schemas.microsoft.com/office/drawing/2014/main" id="{52A7E485-7C2B-4F6B-9C66-24D6E81CC20B}"/>
              </a:ext>
            </a:extLst>
          </p:cNvPr>
          <p:cNvSpPr/>
          <p:nvPr/>
        </p:nvSpPr>
        <p:spPr>
          <a:xfrm>
            <a:off x="3793702" y="1232175"/>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S</a:t>
            </a:r>
          </a:p>
        </p:txBody>
      </p:sp>
      <p:sp>
        <p:nvSpPr>
          <p:cNvPr id="10" name="Rectangle: Rounded Corners 9">
            <a:extLst>
              <a:ext uri="{FF2B5EF4-FFF2-40B4-BE49-F238E27FC236}">
                <a16:creationId xmlns:a16="http://schemas.microsoft.com/office/drawing/2014/main" id="{5D4C67CF-F57C-4E94-A2A7-5B6696C29DB2}"/>
              </a:ext>
            </a:extLst>
          </p:cNvPr>
          <p:cNvSpPr/>
          <p:nvPr/>
        </p:nvSpPr>
        <p:spPr>
          <a:xfrm>
            <a:off x="9916845" y="5014524"/>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S</a:t>
            </a:r>
          </a:p>
        </p:txBody>
      </p:sp>
      <p:sp>
        <p:nvSpPr>
          <p:cNvPr id="4" name="Freeform: Shape 3">
            <a:extLst>
              <a:ext uri="{FF2B5EF4-FFF2-40B4-BE49-F238E27FC236}">
                <a16:creationId xmlns:a16="http://schemas.microsoft.com/office/drawing/2014/main" id="{F262DFB1-D94C-4709-8D71-442663A1B76F}"/>
              </a:ext>
            </a:extLst>
          </p:cNvPr>
          <p:cNvSpPr/>
          <p:nvPr/>
        </p:nvSpPr>
        <p:spPr>
          <a:xfrm>
            <a:off x="1493134" y="1437655"/>
            <a:ext cx="2291788" cy="2544036"/>
          </a:xfrm>
          <a:custGeom>
            <a:avLst/>
            <a:gdLst>
              <a:gd name="connsiteX0" fmla="*/ 2291788 w 2291788"/>
              <a:gd name="connsiteY0" fmla="*/ 20755 h 2544036"/>
              <a:gd name="connsiteX1" fmla="*/ 474562 w 2291788"/>
              <a:gd name="connsiteY1" fmla="*/ 367996 h 2544036"/>
              <a:gd name="connsiteX2" fmla="*/ 0 w 2291788"/>
              <a:gd name="connsiteY2" fmla="*/ 2544036 h 2544036"/>
            </a:gdLst>
            <a:ahLst/>
            <a:cxnLst>
              <a:cxn ang="0">
                <a:pos x="connsiteX0" y="connsiteY0"/>
              </a:cxn>
              <a:cxn ang="0">
                <a:pos x="connsiteX1" y="connsiteY1"/>
              </a:cxn>
              <a:cxn ang="0">
                <a:pos x="connsiteX2" y="connsiteY2"/>
              </a:cxn>
            </a:cxnLst>
            <a:rect l="l" t="t" r="r" b="b"/>
            <a:pathLst>
              <a:path w="2291788" h="2544036">
                <a:moveTo>
                  <a:pt x="2291788" y="20755"/>
                </a:moveTo>
                <a:cubicBezTo>
                  <a:pt x="1574157" y="-15898"/>
                  <a:pt x="856527" y="-52551"/>
                  <a:pt x="474562" y="367996"/>
                </a:cubicBezTo>
                <a:cubicBezTo>
                  <a:pt x="92597" y="788543"/>
                  <a:pt x="160116" y="2090694"/>
                  <a:pt x="0" y="2544036"/>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50BC33AC-1B10-49B3-8D25-D7986B3EE10C}"/>
              </a:ext>
            </a:extLst>
          </p:cNvPr>
          <p:cNvSpPr/>
          <p:nvPr/>
        </p:nvSpPr>
        <p:spPr>
          <a:xfrm>
            <a:off x="2349661" y="3958200"/>
            <a:ext cx="2743200" cy="336007"/>
          </a:xfrm>
          <a:custGeom>
            <a:avLst/>
            <a:gdLst>
              <a:gd name="connsiteX0" fmla="*/ 0 w 2743200"/>
              <a:gd name="connsiteY0" fmla="*/ 336007 h 336007"/>
              <a:gd name="connsiteX1" fmla="*/ 1331088 w 2743200"/>
              <a:gd name="connsiteY1" fmla="*/ 342 h 336007"/>
              <a:gd name="connsiteX2" fmla="*/ 2743200 w 2743200"/>
              <a:gd name="connsiteY2" fmla="*/ 278134 h 336007"/>
            </a:gdLst>
            <a:ahLst/>
            <a:cxnLst>
              <a:cxn ang="0">
                <a:pos x="connsiteX0" y="connsiteY0"/>
              </a:cxn>
              <a:cxn ang="0">
                <a:pos x="connsiteX1" y="connsiteY1"/>
              </a:cxn>
              <a:cxn ang="0">
                <a:pos x="connsiteX2" y="connsiteY2"/>
              </a:cxn>
            </a:cxnLst>
            <a:rect l="l" t="t" r="r" b="b"/>
            <a:pathLst>
              <a:path w="2743200" h="336007">
                <a:moveTo>
                  <a:pt x="0" y="336007"/>
                </a:moveTo>
                <a:cubicBezTo>
                  <a:pt x="436944" y="172997"/>
                  <a:pt x="873888" y="9988"/>
                  <a:pt x="1331088" y="342"/>
                </a:cubicBezTo>
                <a:cubicBezTo>
                  <a:pt x="1788288" y="-9304"/>
                  <a:pt x="2505919" y="187466"/>
                  <a:pt x="2743200" y="2781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1FC93584-9E2A-4003-928F-2300B9CE3B46}"/>
              </a:ext>
            </a:extLst>
          </p:cNvPr>
          <p:cNvSpPr/>
          <p:nvPr/>
        </p:nvSpPr>
        <p:spPr>
          <a:xfrm>
            <a:off x="1794076" y="1783513"/>
            <a:ext cx="3136739" cy="2117155"/>
          </a:xfrm>
          <a:custGeom>
            <a:avLst/>
            <a:gdLst>
              <a:gd name="connsiteX0" fmla="*/ 0 w 3136739"/>
              <a:gd name="connsiteY0" fmla="*/ 2117155 h 2117155"/>
              <a:gd name="connsiteX1" fmla="*/ 474562 w 3136739"/>
              <a:gd name="connsiteY1" fmla="*/ 1075434 h 2117155"/>
              <a:gd name="connsiteX2" fmla="*/ 937549 w 3136739"/>
              <a:gd name="connsiteY2" fmla="*/ 1133307 h 2117155"/>
              <a:gd name="connsiteX3" fmla="*/ 937549 w 3136739"/>
              <a:gd name="connsiteY3" fmla="*/ 1133307 h 2117155"/>
              <a:gd name="connsiteX4" fmla="*/ 2141316 w 3136739"/>
              <a:gd name="connsiteY4" fmla="*/ 126310 h 2117155"/>
              <a:gd name="connsiteX5" fmla="*/ 3136739 w 3136739"/>
              <a:gd name="connsiteY5" fmla="*/ 33712 h 2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6739" h="2117155">
                <a:moveTo>
                  <a:pt x="0" y="2117155"/>
                </a:moveTo>
                <a:cubicBezTo>
                  <a:pt x="159152" y="1678282"/>
                  <a:pt x="318304" y="1239409"/>
                  <a:pt x="474562" y="1075434"/>
                </a:cubicBezTo>
                <a:cubicBezTo>
                  <a:pt x="630820" y="911459"/>
                  <a:pt x="937549" y="1133307"/>
                  <a:pt x="937549" y="1133307"/>
                </a:cubicBezTo>
                <a:lnTo>
                  <a:pt x="937549" y="1133307"/>
                </a:lnTo>
                <a:cubicBezTo>
                  <a:pt x="1138177" y="965474"/>
                  <a:pt x="1774785" y="309576"/>
                  <a:pt x="2141316" y="126310"/>
                </a:cubicBezTo>
                <a:cubicBezTo>
                  <a:pt x="2507847" y="-56956"/>
                  <a:pt x="2970835" y="4775"/>
                  <a:pt x="3136739" y="337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D5C2870-EBC3-4463-B4C1-EFEDD7373EC1}"/>
              </a:ext>
            </a:extLst>
          </p:cNvPr>
          <p:cNvSpPr/>
          <p:nvPr/>
        </p:nvSpPr>
        <p:spPr>
          <a:xfrm>
            <a:off x="2384385" y="4167477"/>
            <a:ext cx="7280476" cy="1226459"/>
          </a:xfrm>
          <a:custGeom>
            <a:avLst/>
            <a:gdLst>
              <a:gd name="connsiteX0" fmla="*/ 0 w 7280476"/>
              <a:gd name="connsiteY0" fmla="*/ 659166 h 1226459"/>
              <a:gd name="connsiteX1" fmla="*/ 2152891 w 7280476"/>
              <a:gd name="connsiteY1" fmla="*/ 1226325 h 1226459"/>
              <a:gd name="connsiteX2" fmla="*/ 3935392 w 7280476"/>
              <a:gd name="connsiteY2" fmla="*/ 717039 h 1226459"/>
              <a:gd name="connsiteX3" fmla="*/ 4734045 w 7280476"/>
              <a:gd name="connsiteY3" fmla="*/ 1180027 h 1226459"/>
              <a:gd name="connsiteX4" fmla="*/ 4734045 w 7280476"/>
              <a:gd name="connsiteY4" fmla="*/ 1180027 h 1226459"/>
              <a:gd name="connsiteX5" fmla="*/ 5521124 w 7280476"/>
              <a:gd name="connsiteY5" fmla="*/ 103581 h 1226459"/>
              <a:gd name="connsiteX6" fmla="*/ 7280476 w 7280476"/>
              <a:gd name="connsiteY6" fmla="*/ 103581 h 12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476" h="1226459">
                <a:moveTo>
                  <a:pt x="0" y="659166"/>
                </a:moveTo>
                <a:cubicBezTo>
                  <a:pt x="748496" y="937923"/>
                  <a:pt x="1496992" y="1216680"/>
                  <a:pt x="2152891" y="1226325"/>
                </a:cubicBezTo>
                <a:cubicBezTo>
                  <a:pt x="2808790" y="1235970"/>
                  <a:pt x="3505200" y="724755"/>
                  <a:pt x="3935392" y="717039"/>
                </a:cubicBezTo>
                <a:cubicBezTo>
                  <a:pt x="4365584" y="709323"/>
                  <a:pt x="4734045" y="1180027"/>
                  <a:pt x="4734045" y="1180027"/>
                </a:cubicBezTo>
                <a:lnTo>
                  <a:pt x="4734045" y="1180027"/>
                </a:lnTo>
                <a:cubicBezTo>
                  <a:pt x="4865225" y="1000619"/>
                  <a:pt x="5096719" y="282989"/>
                  <a:pt x="5521124" y="103581"/>
                </a:cubicBezTo>
                <a:cubicBezTo>
                  <a:pt x="5945529" y="-75827"/>
                  <a:pt x="6613002" y="13877"/>
                  <a:pt x="7280476" y="1035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DBCFDD7E-5174-4FD5-992F-8F8F496CF4B8}"/>
              </a:ext>
            </a:extLst>
          </p:cNvPr>
          <p:cNvSpPr txBox="1">
            <a:spLocks/>
          </p:cNvSpPr>
          <p:nvPr/>
        </p:nvSpPr>
        <p:spPr>
          <a:xfrm>
            <a:off x="4720790" y="4270353"/>
            <a:ext cx="996126" cy="63592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Vacuum</a:t>
            </a:r>
          </a:p>
          <a:p>
            <a:r>
              <a:rPr lang="en-US" sz="1400" dirty="0">
                <a:solidFill>
                  <a:schemeClr val="tx1"/>
                </a:solidFill>
              </a:rPr>
              <a:t> Pump</a:t>
            </a:r>
          </a:p>
        </p:txBody>
      </p:sp>
      <p:sp>
        <p:nvSpPr>
          <p:cNvPr id="49" name="Title 1">
            <a:extLst>
              <a:ext uri="{FF2B5EF4-FFF2-40B4-BE49-F238E27FC236}">
                <a16:creationId xmlns:a16="http://schemas.microsoft.com/office/drawing/2014/main" id="{D61C8D9A-47E8-45F8-B0F1-5FA593D87CDB}"/>
              </a:ext>
            </a:extLst>
          </p:cNvPr>
          <p:cNvSpPr txBox="1">
            <a:spLocks/>
          </p:cNvSpPr>
          <p:nvPr/>
        </p:nvSpPr>
        <p:spPr>
          <a:xfrm>
            <a:off x="4906580" y="1883160"/>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0" name="Title 1">
            <a:extLst>
              <a:ext uri="{FF2B5EF4-FFF2-40B4-BE49-F238E27FC236}">
                <a16:creationId xmlns:a16="http://schemas.microsoft.com/office/drawing/2014/main" id="{E2644930-03DB-4E2C-AA8F-1A8410AB9ED2}"/>
              </a:ext>
            </a:extLst>
          </p:cNvPr>
          <p:cNvSpPr txBox="1">
            <a:spLocks/>
          </p:cNvSpPr>
          <p:nvPr/>
        </p:nvSpPr>
        <p:spPr>
          <a:xfrm>
            <a:off x="9590135" y="4313661"/>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1" name="Title 1">
            <a:extLst>
              <a:ext uri="{FF2B5EF4-FFF2-40B4-BE49-F238E27FC236}">
                <a16:creationId xmlns:a16="http://schemas.microsoft.com/office/drawing/2014/main" id="{EF5FE01E-68AC-4C4D-B4DB-24C3C9A299E5}"/>
              </a:ext>
            </a:extLst>
          </p:cNvPr>
          <p:cNvSpPr txBox="1">
            <a:spLocks/>
          </p:cNvSpPr>
          <p:nvPr/>
        </p:nvSpPr>
        <p:spPr>
          <a:xfrm>
            <a:off x="6993881" y="5541876"/>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2" name="Title 1">
            <a:extLst>
              <a:ext uri="{FF2B5EF4-FFF2-40B4-BE49-F238E27FC236}">
                <a16:creationId xmlns:a16="http://schemas.microsoft.com/office/drawing/2014/main" id="{EB2A40D1-D29B-48F7-BD17-8DEFD993800E}"/>
              </a:ext>
            </a:extLst>
          </p:cNvPr>
          <p:cNvSpPr txBox="1">
            <a:spLocks/>
          </p:cNvSpPr>
          <p:nvPr/>
        </p:nvSpPr>
        <p:spPr>
          <a:xfrm>
            <a:off x="2577470" y="2981973"/>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4" name="Freeform: Shape 53">
            <a:extLst>
              <a:ext uri="{FF2B5EF4-FFF2-40B4-BE49-F238E27FC236}">
                <a16:creationId xmlns:a16="http://schemas.microsoft.com/office/drawing/2014/main" id="{52428782-0C39-4AD4-8505-1A76DB77D084}"/>
              </a:ext>
            </a:extLst>
          </p:cNvPr>
          <p:cNvSpPr/>
          <p:nvPr/>
        </p:nvSpPr>
        <p:spPr>
          <a:xfrm>
            <a:off x="1608881" y="5220182"/>
            <a:ext cx="8322197" cy="1078243"/>
          </a:xfrm>
          <a:custGeom>
            <a:avLst/>
            <a:gdLst>
              <a:gd name="connsiteX0" fmla="*/ 8322197 w 8322197"/>
              <a:gd name="connsiteY0" fmla="*/ 0 h 1078243"/>
              <a:gd name="connsiteX1" fmla="*/ 7187878 w 8322197"/>
              <a:gd name="connsiteY1" fmla="*/ 335666 h 1078243"/>
              <a:gd name="connsiteX2" fmla="*/ 6423949 w 8322197"/>
              <a:gd name="connsiteY2" fmla="*/ 925975 h 1078243"/>
              <a:gd name="connsiteX3" fmla="*/ 5312780 w 8322197"/>
              <a:gd name="connsiteY3" fmla="*/ 1076446 h 1078243"/>
              <a:gd name="connsiteX4" fmla="*/ 1226916 w 8322197"/>
              <a:gd name="connsiteY4" fmla="*/ 983848 h 1078243"/>
              <a:gd name="connsiteX5" fmla="*/ 0 w 8322197"/>
              <a:gd name="connsiteY5" fmla="*/ 636608 h 10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2197" h="1078243">
                <a:moveTo>
                  <a:pt x="8322197" y="0"/>
                </a:moveTo>
                <a:cubicBezTo>
                  <a:pt x="7913225" y="90668"/>
                  <a:pt x="7504253" y="181337"/>
                  <a:pt x="7187878" y="335666"/>
                </a:cubicBezTo>
                <a:cubicBezTo>
                  <a:pt x="6871503" y="489995"/>
                  <a:pt x="6736465" y="802512"/>
                  <a:pt x="6423949" y="925975"/>
                </a:cubicBezTo>
                <a:cubicBezTo>
                  <a:pt x="6111433" y="1049438"/>
                  <a:pt x="6178952" y="1066801"/>
                  <a:pt x="5312780" y="1076446"/>
                </a:cubicBezTo>
                <a:cubicBezTo>
                  <a:pt x="4446608" y="1086091"/>
                  <a:pt x="2112379" y="1057154"/>
                  <a:pt x="1226916" y="983848"/>
                </a:cubicBezTo>
                <a:cubicBezTo>
                  <a:pt x="341453" y="910542"/>
                  <a:pt x="225706" y="680978"/>
                  <a:pt x="0" y="636608"/>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Title 1">
            <a:extLst>
              <a:ext uri="{FF2B5EF4-FFF2-40B4-BE49-F238E27FC236}">
                <a16:creationId xmlns:a16="http://schemas.microsoft.com/office/drawing/2014/main" id="{AB58EBC4-61C8-40F2-A0CA-05E7426BB157}"/>
              </a:ext>
            </a:extLst>
          </p:cNvPr>
          <p:cNvSpPr txBox="1">
            <a:spLocks/>
          </p:cNvSpPr>
          <p:nvPr/>
        </p:nvSpPr>
        <p:spPr>
          <a:xfrm>
            <a:off x="0" y="5930460"/>
            <a:ext cx="2386294" cy="578189"/>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Central controller w/VFD (located inside controller)</a:t>
            </a:r>
          </a:p>
        </p:txBody>
      </p:sp>
      <p:pic>
        <p:nvPicPr>
          <p:cNvPr id="56" name="Picture 55">
            <a:extLst>
              <a:ext uri="{FF2B5EF4-FFF2-40B4-BE49-F238E27FC236}">
                <a16:creationId xmlns:a16="http://schemas.microsoft.com/office/drawing/2014/main" id="{6ED6E324-42B3-4D98-9A62-6CA3A1902B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076" y="61784"/>
            <a:ext cx="3488497" cy="860496"/>
          </a:xfrm>
          <a:prstGeom prst="rect">
            <a:avLst/>
          </a:prstGeom>
        </p:spPr>
      </p:pic>
      <p:pic>
        <p:nvPicPr>
          <p:cNvPr id="1030" name="Picture 6" descr="Download Laptop Notebook PNG Image for Free">
            <a:extLst>
              <a:ext uri="{FF2B5EF4-FFF2-40B4-BE49-F238E27FC236}">
                <a16:creationId xmlns:a16="http://schemas.microsoft.com/office/drawing/2014/main" id="{844FB667-29CE-411B-9F28-D829AA84A5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1" y="1260390"/>
            <a:ext cx="1698516" cy="1309816"/>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09DC9AFA-3EB8-4228-A041-304AE7602223}"/>
              </a:ext>
            </a:extLst>
          </p:cNvPr>
          <p:cNvSpPr txBox="1">
            <a:spLocks/>
          </p:cNvSpPr>
          <p:nvPr/>
        </p:nvSpPr>
        <p:spPr>
          <a:xfrm>
            <a:off x="87190" y="347242"/>
            <a:ext cx="2540263" cy="91468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BMS Operator’s Workstation</a:t>
            </a:r>
          </a:p>
          <a:p>
            <a:pPr algn="ctr"/>
            <a:r>
              <a:rPr lang="en-US" sz="1400" dirty="0">
                <a:solidFill>
                  <a:schemeClr val="tx1"/>
                </a:solidFill>
              </a:rPr>
              <a:t>(Optional)</a:t>
            </a:r>
          </a:p>
        </p:txBody>
      </p:sp>
      <p:sp>
        <p:nvSpPr>
          <p:cNvPr id="9" name="Freeform: Shape 8">
            <a:extLst>
              <a:ext uri="{FF2B5EF4-FFF2-40B4-BE49-F238E27FC236}">
                <a16:creationId xmlns:a16="http://schemas.microsoft.com/office/drawing/2014/main" id="{8CA85671-F334-4BCC-962B-E1BEA36C80E8}"/>
              </a:ext>
            </a:extLst>
          </p:cNvPr>
          <p:cNvSpPr/>
          <p:nvPr/>
        </p:nvSpPr>
        <p:spPr>
          <a:xfrm>
            <a:off x="507410" y="2397211"/>
            <a:ext cx="617055" cy="1655805"/>
          </a:xfrm>
          <a:custGeom>
            <a:avLst/>
            <a:gdLst>
              <a:gd name="connsiteX0" fmla="*/ 122785 w 617055"/>
              <a:gd name="connsiteY0" fmla="*/ 0 h 1655805"/>
              <a:gd name="connsiteX1" fmla="*/ 11574 w 617055"/>
              <a:gd name="connsiteY1" fmla="*/ 580767 h 1655805"/>
              <a:gd name="connsiteX2" fmla="*/ 369920 w 617055"/>
              <a:gd name="connsiteY2" fmla="*/ 1050324 h 1655805"/>
              <a:gd name="connsiteX3" fmla="*/ 617055 w 617055"/>
              <a:gd name="connsiteY3" fmla="*/ 1655805 h 1655805"/>
            </a:gdLst>
            <a:ahLst/>
            <a:cxnLst>
              <a:cxn ang="0">
                <a:pos x="connsiteX0" y="connsiteY0"/>
              </a:cxn>
              <a:cxn ang="0">
                <a:pos x="connsiteX1" y="connsiteY1"/>
              </a:cxn>
              <a:cxn ang="0">
                <a:pos x="connsiteX2" y="connsiteY2"/>
              </a:cxn>
              <a:cxn ang="0">
                <a:pos x="connsiteX3" y="connsiteY3"/>
              </a:cxn>
            </a:cxnLst>
            <a:rect l="l" t="t" r="r" b="b"/>
            <a:pathLst>
              <a:path w="617055" h="1655805">
                <a:moveTo>
                  <a:pt x="122785" y="0"/>
                </a:moveTo>
                <a:cubicBezTo>
                  <a:pt x="46585" y="202856"/>
                  <a:pt x="-29615" y="405713"/>
                  <a:pt x="11574" y="580767"/>
                </a:cubicBezTo>
                <a:cubicBezTo>
                  <a:pt x="52763" y="755821"/>
                  <a:pt x="269007" y="871151"/>
                  <a:pt x="369920" y="1050324"/>
                </a:cubicBezTo>
                <a:cubicBezTo>
                  <a:pt x="470833" y="1229497"/>
                  <a:pt x="575866" y="1554892"/>
                  <a:pt x="617055" y="1655805"/>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9EEE539D-47AD-4E6D-ADD5-43AF5ECA7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289" y="3669173"/>
            <a:ext cx="2203391" cy="2418565"/>
          </a:xfrm>
          <a:prstGeom prst="rect">
            <a:avLst/>
          </a:prstGeom>
        </p:spPr>
      </p:pic>
    </p:spTree>
    <p:extLst>
      <p:ext uri="{BB962C8B-B14F-4D97-AF65-F5344CB8AC3E}">
        <p14:creationId xmlns:p14="http://schemas.microsoft.com/office/powerpoint/2010/main" val="169894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A5141E-AFD3-4B58-9FF6-1FD4D8D22C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8" t="30253" r="1617" b="27701"/>
          <a:stretch/>
        </p:blipFill>
        <p:spPr bwMode="auto">
          <a:xfrm>
            <a:off x="994617" y="1787428"/>
            <a:ext cx="6844707" cy="1640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E9D87E-EC2F-4ACD-9329-0E9CB18592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929" b="18582"/>
          <a:stretch/>
        </p:blipFill>
        <p:spPr bwMode="auto">
          <a:xfrm>
            <a:off x="230150" y="4386798"/>
            <a:ext cx="3427441" cy="117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sis LonWorks - Chipkin Automation Systems">
            <a:extLst>
              <a:ext uri="{FF2B5EF4-FFF2-40B4-BE49-F238E27FC236}">
                <a16:creationId xmlns:a16="http://schemas.microsoft.com/office/drawing/2014/main" id="{A78E229E-2287-4868-9A55-83F04BB03F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9332" y="4592149"/>
            <a:ext cx="3427441" cy="9528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23285F-EC8A-4B5A-8577-164C5A7C2C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9475" y="4386798"/>
            <a:ext cx="1346376" cy="1346376"/>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E6E097D2-DAD0-4215-905C-F01C58B125E3}"/>
              </a:ext>
            </a:extLst>
          </p:cNvPr>
          <p:cNvSpPr txBox="1">
            <a:spLocks/>
          </p:cNvSpPr>
          <p:nvPr/>
        </p:nvSpPr>
        <p:spPr>
          <a:xfrm>
            <a:off x="5062815" y="5246703"/>
            <a:ext cx="2935081" cy="310920"/>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rgbClr val="595959"/>
                </a:solidFill>
              </a:rPr>
              <a:t>*LonWorks requires card sold separately</a:t>
            </a:r>
          </a:p>
        </p:txBody>
      </p:sp>
      <p:sp>
        <p:nvSpPr>
          <p:cNvPr id="39" name="Title 1">
            <a:extLst>
              <a:ext uri="{FF2B5EF4-FFF2-40B4-BE49-F238E27FC236}">
                <a16:creationId xmlns:a16="http://schemas.microsoft.com/office/drawing/2014/main" id="{C07403D4-C199-4976-A027-B0745E683354}"/>
              </a:ext>
            </a:extLst>
          </p:cNvPr>
          <p:cNvSpPr txBox="1">
            <a:spLocks/>
          </p:cNvSpPr>
          <p:nvPr/>
        </p:nvSpPr>
        <p:spPr>
          <a:xfrm>
            <a:off x="7839324" y="1730020"/>
            <a:ext cx="2880302" cy="1646141"/>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marL="342900" indent="-342900">
              <a:buFont typeface="Arial" panose="020B0604020202020204" pitchFamily="34" charset="0"/>
              <a:buChar char="•"/>
            </a:pPr>
            <a:r>
              <a:rPr lang="en-US" sz="2000" dirty="0">
                <a:solidFill>
                  <a:schemeClr val="tx1"/>
                </a:solidFill>
              </a:rPr>
              <a:t>BACnet over ARC156</a:t>
            </a:r>
          </a:p>
          <a:p>
            <a:pPr marL="342900" indent="-342900">
              <a:buFont typeface="Arial" panose="020B0604020202020204" pitchFamily="34" charset="0"/>
              <a:buChar char="•"/>
            </a:pPr>
            <a:r>
              <a:rPr lang="en-US" sz="2000" dirty="0">
                <a:solidFill>
                  <a:schemeClr val="tx1"/>
                </a:solidFill>
              </a:rPr>
              <a:t>BACnet MS/TP</a:t>
            </a:r>
          </a:p>
          <a:p>
            <a:pPr marL="342900" indent="-342900">
              <a:buFont typeface="Arial" panose="020B0604020202020204" pitchFamily="34" charset="0"/>
              <a:buChar char="•"/>
            </a:pPr>
            <a:r>
              <a:rPr lang="en-US" sz="2000" dirty="0">
                <a:solidFill>
                  <a:schemeClr val="tx1"/>
                </a:solidFill>
              </a:rPr>
              <a:t>BACnet PTP</a:t>
            </a:r>
          </a:p>
          <a:p>
            <a:pPr marL="342900" indent="-342900">
              <a:buFont typeface="Arial" panose="020B0604020202020204" pitchFamily="34" charset="0"/>
              <a:buChar char="•"/>
            </a:pPr>
            <a:r>
              <a:rPr lang="en-US" sz="2000" dirty="0">
                <a:solidFill>
                  <a:schemeClr val="tx1"/>
                </a:solidFill>
              </a:rPr>
              <a:t>BACnet over IP</a:t>
            </a:r>
          </a:p>
          <a:p>
            <a:pPr marL="342900" indent="-342900">
              <a:buFont typeface="Arial" panose="020B0604020202020204" pitchFamily="34" charset="0"/>
              <a:buChar char="•"/>
            </a:pPr>
            <a:r>
              <a:rPr lang="en-US" sz="2000" dirty="0">
                <a:solidFill>
                  <a:schemeClr val="tx1"/>
                </a:solidFill>
              </a:rPr>
              <a:t>BACnet over Ethernet</a:t>
            </a:r>
          </a:p>
        </p:txBody>
      </p:sp>
      <p:sp>
        <p:nvSpPr>
          <p:cNvPr id="40" name="Title 1">
            <a:extLst>
              <a:ext uri="{FF2B5EF4-FFF2-40B4-BE49-F238E27FC236}">
                <a16:creationId xmlns:a16="http://schemas.microsoft.com/office/drawing/2014/main" id="{5423D51F-2438-4452-BB5E-A253781A79DA}"/>
              </a:ext>
            </a:extLst>
          </p:cNvPr>
          <p:cNvSpPr txBox="1">
            <a:spLocks/>
          </p:cNvSpPr>
          <p:nvPr/>
        </p:nvSpPr>
        <p:spPr>
          <a:xfrm>
            <a:off x="4951206" y="28970"/>
            <a:ext cx="5506496" cy="555063"/>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rgbClr val="C00000"/>
                </a:solidFill>
              </a:rPr>
              <a:t>Modulating Heating Control</a:t>
            </a:r>
          </a:p>
        </p:txBody>
      </p:sp>
      <p:pic>
        <p:nvPicPr>
          <p:cNvPr id="41" name="Picture 40">
            <a:extLst>
              <a:ext uri="{FF2B5EF4-FFF2-40B4-BE49-F238E27FC236}">
                <a16:creationId xmlns:a16="http://schemas.microsoft.com/office/drawing/2014/main" id="{C2F573F9-7B23-44C0-8D6F-E1BF394555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4076" y="61784"/>
            <a:ext cx="3488497" cy="860496"/>
          </a:xfrm>
          <a:prstGeom prst="rect">
            <a:avLst/>
          </a:prstGeom>
        </p:spPr>
      </p:pic>
      <p:sp>
        <p:nvSpPr>
          <p:cNvPr id="42" name="Title 1">
            <a:extLst>
              <a:ext uri="{FF2B5EF4-FFF2-40B4-BE49-F238E27FC236}">
                <a16:creationId xmlns:a16="http://schemas.microsoft.com/office/drawing/2014/main" id="{C07A7AA6-B60D-443D-8687-5C01762ECEFD}"/>
              </a:ext>
            </a:extLst>
          </p:cNvPr>
          <p:cNvSpPr txBox="1">
            <a:spLocks/>
          </p:cNvSpPr>
          <p:nvPr/>
        </p:nvSpPr>
        <p:spPr>
          <a:xfrm>
            <a:off x="3433655" y="929130"/>
            <a:ext cx="5506496" cy="555063"/>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dirty="0">
                <a:solidFill>
                  <a:schemeClr val="tx1"/>
                </a:solidFill>
              </a:rPr>
              <a:t>Available Built-In Communication Ports</a:t>
            </a:r>
            <a:r>
              <a:rPr lang="en-US" dirty="0">
                <a:solidFill>
                  <a:srgbClr val="595959"/>
                </a:solidFill>
              </a:rPr>
              <a:t>:</a:t>
            </a:r>
          </a:p>
        </p:txBody>
      </p:sp>
      <p:cxnSp>
        <p:nvCxnSpPr>
          <p:cNvPr id="4" name="Straight Connector 3">
            <a:extLst>
              <a:ext uri="{FF2B5EF4-FFF2-40B4-BE49-F238E27FC236}">
                <a16:creationId xmlns:a16="http://schemas.microsoft.com/office/drawing/2014/main" id="{8B46DABD-CC29-4489-A7B7-286BD3579AAE}"/>
              </a:ext>
            </a:extLst>
          </p:cNvPr>
          <p:cNvCxnSpPr>
            <a:cxnSpLocks/>
          </p:cNvCxnSpPr>
          <p:nvPr/>
        </p:nvCxnSpPr>
        <p:spPr>
          <a:xfrm>
            <a:off x="590309" y="3958542"/>
            <a:ext cx="108254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0519E-5AAE-4338-984D-71220FC70367}"/>
              </a:ext>
            </a:extLst>
          </p:cNvPr>
          <p:cNvCxnSpPr>
            <a:cxnSpLocks/>
          </p:cNvCxnSpPr>
          <p:nvPr/>
        </p:nvCxnSpPr>
        <p:spPr>
          <a:xfrm>
            <a:off x="3912243" y="4109013"/>
            <a:ext cx="0" cy="162416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2D3434D-572C-43BB-B415-B2D459181FAA}"/>
              </a:ext>
            </a:extLst>
          </p:cNvPr>
          <p:cNvCxnSpPr>
            <a:cxnSpLocks/>
          </p:cNvCxnSpPr>
          <p:nvPr/>
        </p:nvCxnSpPr>
        <p:spPr>
          <a:xfrm>
            <a:off x="8463022" y="4109012"/>
            <a:ext cx="0" cy="16241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983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4951206" y="28970"/>
            <a:ext cx="5506496" cy="5550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700" dirty="0">
                <a:solidFill>
                  <a:srgbClr val="C00000"/>
                </a:solidFill>
              </a:rPr>
              <a:t>Heating Control Setup</a:t>
            </a:r>
          </a:p>
        </p:txBody>
      </p:sp>
      <p:pic>
        <p:nvPicPr>
          <p:cNvPr id="5" name="Picture 4">
            <a:extLst>
              <a:ext uri="{FF2B5EF4-FFF2-40B4-BE49-F238E27FC236}">
                <a16:creationId xmlns:a16="http://schemas.microsoft.com/office/drawing/2014/main" id="{59236342-9F45-4A3C-8BA3-002154BB60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7"/>
          <a:stretch/>
        </p:blipFill>
        <p:spPr>
          <a:xfrm>
            <a:off x="2342279" y="558698"/>
            <a:ext cx="9849721" cy="5826621"/>
          </a:xfrm>
          <a:prstGeom prst="rect">
            <a:avLst/>
          </a:prstGeom>
        </p:spPr>
      </p:pic>
      <p:sp>
        <p:nvSpPr>
          <p:cNvPr id="7" name="Title 1">
            <a:extLst>
              <a:ext uri="{FF2B5EF4-FFF2-40B4-BE49-F238E27FC236}">
                <a16:creationId xmlns:a16="http://schemas.microsoft.com/office/drawing/2014/main" id="{ADD98CBF-DAAB-46E6-9CB2-2044D6EDA6AF}"/>
              </a:ext>
            </a:extLst>
          </p:cNvPr>
          <p:cNvSpPr txBox="1">
            <a:spLocks/>
          </p:cNvSpPr>
          <p:nvPr/>
        </p:nvSpPr>
        <p:spPr>
          <a:xfrm>
            <a:off x="3242705" y="821803"/>
            <a:ext cx="1912222" cy="439838"/>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chemeClr val="tx1"/>
                </a:solidFill>
              </a:rPr>
              <a:t>Zone 1 Thermostat</a:t>
            </a:r>
          </a:p>
        </p:txBody>
      </p:sp>
      <p:sp>
        <p:nvSpPr>
          <p:cNvPr id="8" name="Title 1">
            <a:extLst>
              <a:ext uri="{FF2B5EF4-FFF2-40B4-BE49-F238E27FC236}">
                <a16:creationId xmlns:a16="http://schemas.microsoft.com/office/drawing/2014/main" id="{05F632B7-29DC-44B5-A4F6-87B31C5B5EE4}"/>
              </a:ext>
            </a:extLst>
          </p:cNvPr>
          <p:cNvSpPr txBox="1">
            <a:spLocks/>
          </p:cNvSpPr>
          <p:nvPr/>
        </p:nvSpPr>
        <p:spPr>
          <a:xfrm>
            <a:off x="9365848" y="5360421"/>
            <a:ext cx="1912222" cy="439838"/>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dirty="0">
                <a:solidFill>
                  <a:schemeClr val="tx1"/>
                </a:solidFill>
              </a:rPr>
              <a:t>Zone 2 Thermostat</a:t>
            </a:r>
          </a:p>
        </p:txBody>
      </p:sp>
      <p:sp>
        <p:nvSpPr>
          <p:cNvPr id="2" name="Rectangle: Rounded Corners 1">
            <a:extLst>
              <a:ext uri="{FF2B5EF4-FFF2-40B4-BE49-F238E27FC236}">
                <a16:creationId xmlns:a16="http://schemas.microsoft.com/office/drawing/2014/main" id="{52A7E485-7C2B-4F6B-9C66-24D6E81CC20B}"/>
              </a:ext>
            </a:extLst>
          </p:cNvPr>
          <p:cNvSpPr/>
          <p:nvPr/>
        </p:nvSpPr>
        <p:spPr>
          <a:xfrm>
            <a:off x="3793702" y="1232175"/>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T</a:t>
            </a:r>
          </a:p>
        </p:txBody>
      </p:sp>
      <p:sp>
        <p:nvSpPr>
          <p:cNvPr id="10" name="Rectangle: Rounded Corners 9">
            <a:extLst>
              <a:ext uri="{FF2B5EF4-FFF2-40B4-BE49-F238E27FC236}">
                <a16:creationId xmlns:a16="http://schemas.microsoft.com/office/drawing/2014/main" id="{5D4C67CF-F57C-4E94-A2A7-5B6696C29DB2}"/>
              </a:ext>
            </a:extLst>
          </p:cNvPr>
          <p:cNvSpPr/>
          <p:nvPr/>
        </p:nvSpPr>
        <p:spPr>
          <a:xfrm>
            <a:off x="9916845" y="5014524"/>
            <a:ext cx="405114" cy="416688"/>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T</a:t>
            </a:r>
          </a:p>
        </p:txBody>
      </p:sp>
      <p:sp>
        <p:nvSpPr>
          <p:cNvPr id="4" name="Freeform: Shape 3">
            <a:extLst>
              <a:ext uri="{FF2B5EF4-FFF2-40B4-BE49-F238E27FC236}">
                <a16:creationId xmlns:a16="http://schemas.microsoft.com/office/drawing/2014/main" id="{F262DFB1-D94C-4709-8D71-442663A1B76F}"/>
              </a:ext>
            </a:extLst>
          </p:cNvPr>
          <p:cNvSpPr/>
          <p:nvPr/>
        </p:nvSpPr>
        <p:spPr>
          <a:xfrm>
            <a:off x="1493134" y="1437655"/>
            <a:ext cx="2291788" cy="2544036"/>
          </a:xfrm>
          <a:custGeom>
            <a:avLst/>
            <a:gdLst>
              <a:gd name="connsiteX0" fmla="*/ 2291788 w 2291788"/>
              <a:gd name="connsiteY0" fmla="*/ 20755 h 2544036"/>
              <a:gd name="connsiteX1" fmla="*/ 474562 w 2291788"/>
              <a:gd name="connsiteY1" fmla="*/ 367996 h 2544036"/>
              <a:gd name="connsiteX2" fmla="*/ 0 w 2291788"/>
              <a:gd name="connsiteY2" fmla="*/ 2544036 h 2544036"/>
            </a:gdLst>
            <a:ahLst/>
            <a:cxnLst>
              <a:cxn ang="0">
                <a:pos x="connsiteX0" y="connsiteY0"/>
              </a:cxn>
              <a:cxn ang="0">
                <a:pos x="connsiteX1" y="connsiteY1"/>
              </a:cxn>
              <a:cxn ang="0">
                <a:pos x="connsiteX2" y="connsiteY2"/>
              </a:cxn>
            </a:cxnLst>
            <a:rect l="l" t="t" r="r" b="b"/>
            <a:pathLst>
              <a:path w="2291788" h="2544036">
                <a:moveTo>
                  <a:pt x="2291788" y="20755"/>
                </a:moveTo>
                <a:cubicBezTo>
                  <a:pt x="1574157" y="-15898"/>
                  <a:pt x="856527" y="-52551"/>
                  <a:pt x="474562" y="367996"/>
                </a:cubicBezTo>
                <a:cubicBezTo>
                  <a:pt x="92597" y="788543"/>
                  <a:pt x="160116" y="2090694"/>
                  <a:pt x="0" y="2544036"/>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50BC33AC-1B10-49B3-8D25-D7986B3EE10C}"/>
              </a:ext>
            </a:extLst>
          </p:cNvPr>
          <p:cNvSpPr/>
          <p:nvPr/>
        </p:nvSpPr>
        <p:spPr>
          <a:xfrm>
            <a:off x="2349661" y="3958200"/>
            <a:ext cx="2743200" cy="336007"/>
          </a:xfrm>
          <a:custGeom>
            <a:avLst/>
            <a:gdLst>
              <a:gd name="connsiteX0" fmla="*/ 0 w 2743200"/>
              <a:gd name="connsiteY0" fmla="*/ 336007 h 336007"/>
              <a:gd name="connsiteX1" fmla="*/ 1331088 w 2743200"/>
              <a:gd name="connsiteY1" fmla="*/ 342 h 336007"/>
              <a:gd name="connsiteX2" fmla="*/ 2743200 w 2743200"/>
              <a:gd name="connsiteY2" fmla="*/ 278134 h 336007"/>
            </a:gdLst>
            <a:ahLst/>
            <a:cxnLst>
              <a:cxn ang="0">
                <a:pos x="connsiteX0" y="connsiteY0"/>
              </a:cxn>
              <a:cxn ang="0">
                <a:pos x="connsiteX1" y="connsiteY1"/>
              </a:cxn>
              <a:cxn ang="0">
                <a:pos x="connsiteX2" y="connsiteY2"/>
              </a:cxn>
            </a:cxnLst>
            <a:rect l="l" t="t" r="r" b="b"/>
            <a:pathLst>
              <a:path w="2743200" h="336007">
                <a:moveTo>
                  <a:pt x="0" y="336007"/>
                </a:moveTo>
                <a:cubicBezTo>
                  <a:pt x="436944" y="172997"/>
                  <a:pt x="873888" y="9988"/>
                  <a:pt x="1331088" y="342"/>
                </a:cubicBezTo>
                <a:cubicBezTo>
                  <a:pt x="1788288" y="-9304"/>
                  <a:pt x="2505919" y="187466"/>
                  <a:pt x="2743200" y="2781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1FC93584-9E2A-4003-928F-2300B9CE3B46}"/>
              </a:ext>
            </a:extLst>
          </p:cNvPr>
          <p:cNvSpPr/>
          <p:nvPr/>
        </p:nvSpPr>
        <p:spPr>
          <a:xfrm>
            <a:off x="1794076" y="1783513"/>
            <a:ext cx="3136739" cy="2117155"/>
          </a:xfrm>
          <a:custGeom>
            <a:avLst/>
            <a:gdLst>
              <a:gd name="connsiteX0" fmla="*/ 0 w 3136739"/>
              <a:gd name="connsiteY0" fmla="*/ 2117155 h 2117155"/>
              <a:gd name="connsiteX1" fmla="*/ 474562 w 3136739"/>
              <a:gd name="connsiteY1" fmla="*/ 1075434 h 2117155"/>
              <a:gd name="connsiteX2" fmla="*/ 937549 w 3136739"/>
              <a:gd name="connsiteY2" fmla="*/ 1133307 h 2117155"/>
              <a:gd name="connsiteX3" fmla="*/ 937549 w 3136739"/>
              <a:gd name="connsiteY3" fmla="*/ 1133307 h 2117155"/>
              <a:gd name="connsiteX4" fmla="*/ 2141316 w 3136739"/>
              <a:gd name="connsiteY4" fmla="*/ 126310 h 2117155"/>
              <a:gd name="connsiteX5" fmla="*/ 3136739 w 3136739"/>
              <a:gd name="connsiteY5" fmla="*/ 33712 h 2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6739" h="2117155">
                <a:moveTo>
                  <a:pt x="0" y="2117155"/>
                </a:moveTo>
                <a:cubicBezTo>
                  <a:pt x="159152" y="1678282"/>
                  <a:pt x="318304" y="1239409"/>
                  <a:pt x="474562" y="1075434"/>
                </a:cubicBezTo>
                <a:cubicBezTo>
                  <a:pt x="630820" y="911459"/>
                  <a:pt x="937549" y="1133307"/>
                  <a:pt x="937549" y="1133307"/>
                </a:cubicBezTo>
                <a:lnTo>
                  <a:pt x="937549" y="1133307"/>
                </a:lnTo>
                <a:cubicBezTo>
                  <a:pt x="1138177" y="965474"/>
                  <a:pt x="1774785" y="309576"/>
                  <a:pt x="2141316" y="126310"/>
                </a:cubicBezTo>
                <a:cubicBezTo>
                  <a:pt x="2507847" y="-56956"/>
                  <a:pt x="2970835" y="4775"/>
                  <a:pt x="3136739" y="337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D5C2870-EBC3-4463-B4C1-EFEDD7373EC1}"/>
              </a:ext>
            </a:extLst>
          </p:cNvPr>
          <p:cNvSpPr/>
          <p:nvPr/>
        </p:nvSpPr>
        <p:spPr>
          <a:xfrm>
            <a:off x="2384385" y="4167477"/>
            <a:ext cx="7280476" cy="1226459"/>
          </a:xfrm>
          <a:custGeom>
            <a:avLst/>
            <a:gdLst>
              <a:gd name="connsiteX0" fmla="*/ 0 w 7280476"/>
              <a:gd name="connsiteY0" fmla="*/ 659166 h 1226459"/>
              <a:gd name="connsiteX1" fmla="*/ 2152891 w 7280476"/>
              <a:gd name="connsiteY1" fmla="*/ 1226325 h 1226459"/>
              <a:gd name="connsiteX2" fmla="*/ 3935392 w 7280476"/>
              <a:gd name="connsiteY2" fmla="*/ 717039 h 1226459"/>
              <a:gd name="connsiteX3" fmla="*/ 4734045 w 7280476"/>
              <a:gd name="connsiteY3" fmla="*/ 1180027 h 1226459"/>
              <a:gd name="connsiteX4" fmla="*/ 4734045 w 7280476"/>
              <a:gd name="connsiteY4" fmla="*/ 1180027 h 1226459"/>
              <a:gd name="connsiteX5" fmla="*/ 5521124 w 7280476"/>
              <a:gd name="connsiteY5" fmla="*/ 103581 h 1226459"/>
              <a:gd name="connsiteX6" fmla="*/ 7280476 w 7280476"/>
              <a:gd name="connsiteY6" fmla="*/ 103581 h 12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476" h="1226459">
                <a:moveTo>
                  <a:pt x="0" y="659166"/>
                </a:moveTo>
                <a:cubicBezTo>
                  <a:pt x="748496" y="937923"/>
                  <a:pt x="1496992" y="1216680"/>
                  <a:pt x="2152891" y="1226325"/>
                </a:cubicBezTo>
                <a:cubicBezTo>
                  <a:pt x="2808790" y="1235970"/>
                  <a:pt x="3505200" y="724755"/>
                  <a:pt x="3935392" y="717039"/>
                </a:cubicBezTo>
                <a:cubicBezTo>
                  <a:pt x="4365584" y="709323"/>
                  <a:pt x="4734045" y="1180027"/>
                  <a:pt x="4734045" y="1180027"/>
                </a:cubicBezTo>
                <a:lnTo>
                  <a:pt x="4734045" y="1180027"/>
                </a:lnTo>
                <a:cubicBezTo>
                  <a:pt x="4865225" y="1000619"/>
                  <a:pt x="5096719" y="282989"/>
                  <a:pt x="5521124" y="103581"/>
                </a:cubicBezTo>
                <a:cubicBezTo>
                  <a:pt x="5945529" y="-75827"/>
                  <a:pt x="6613002" y="13877"/>
                  <a:pt x="7280476" y="1035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DBCFDD7E-5174-4FD5-992F-8F8F496CF4B8}"/>
              </a:ext>
            </a:extLst>
          </p:cNvPr>
          <p:cNvSpPr txBox="1">
            <a:spLocks/>
          </p:cNvSpPr>
          <p:nvPr/>
        </p:nvSpPr>
        <p:spPr>
          <a:xfrm>
            <a:off x="4720790" y="4270353"/>
            <a:ext cx="996126" cy="63592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Vacuum</a:t>
            </a:r>
          </a:p>
          <a:p>
            <a:r>
              <a:rPr lang="en-US" sz="1400" dirty="0">
                <a:solidFill>
                  <a:schemeClr val="tx1"/>
                </a:solidFill>
              </a:rPr>
              <a:t> Pump</a:t>
            </a:r>
          </a:p>
        </p:txBody>
      </p:sp>
      <p:sp>
        <p:nvSpPr>
          <p:cNvPr id="49" name="Title 1">
            <a:extLst>
              <a:ext uri="{FF2B5EF4-FFF2-40B4-BE49-F238E27FC236}">
                <a16:creationId xmlns:a16="http://schemas.microsoft.com/office/drawing/2014/main" id="{D61C8D9A-47E8-45F8-B0F1-5FA593D87CDB}"/>
              </a:ext>
            </a:extLst>
          </p:cNvPr>
          <p:cNvSpPr txBox="1">
            <a:spLocks/>
          </p:cNvSpPr>
          <p:nvPr/>
        </p:nvSpPr>
        <p:spPr>
          <a:xfrm>
            <a:off x="4906580" y="1883160"/>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0" name="Title 1">
            <a:extLst>
              <a:ext uri="{FF2B5EF4-FFF2-40B4-BE49-F238E27FC236}">
                <a16:creationId xmlns:a16="http://schemas.microsoft.com/office/drawing/2014/main" id="{E2644930-03DB-4E2C-AA8F-1A8410AB9ED2}"/>
              </a:ext>
            </a:extLst>
          </p:cNvPr>
          <p:cNvSpPr txBox="1">
            <a:spLocks/>
          </p:cNvSpPr>
          <p:nvPr/>
        </p:nvSpPr>
        <p:spPr>
          <a:xfrm>
            <a:off x="9590135" y="4313661"/>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1" name="Title 1">
            <a:extLst>
              <a:ext uri="{FF2B5EF4-FFF2-40B4-BE49-F238E27FC236}">
                <a16:creationId xmlns:a16="http://schemas.microsoft.com/office/drawing/2014/main" id="{EF5FE01E-68AC-4C4D-B4DB-24C3C9A299E5}"/>
              </a:ext>
            </a:extLst>
          </p:cNvPr>
          <p:cNvSpPr txBox="1">
            <a:spLocks/>
          </p:cNvSpPr>
          <p:nvPr/>
        </p:nvSpPr>
        <p:spPr>
          <a:xfrm>
            <a:off x="6993881" y="5541876"/>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2" name="Title 1">
            <a:extLst>
              <a:ext uri="{FF2B5EF4-FFF2-40B4-BE49-F238E27FC236}">
                <a16:creationId xmlns:a16="http://schemas.microsoft.com/office/drawing/2014/main" id="{EB2A40D1-D29B-48F7-BD17-8DEFD993800E}"/>
              </a:ext>
            </a:extLst>
          </p:cNvPr>
          <p:cNvSpPr txBox="1">
            <a:spLocks/>
          </p:cNvSpPr>
          <p:nvPr/>
        </p:nvSpPr>
        <p:spPr>
          <a:xfrm>
            <a:off x="2577470" y="2981973"/>
            <a:ext cx="784975" cy="6316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CRV</a:t>
            </a:r>
          </a:p>
          <a:p>
            <a:r>
              <a:rPr lang="en-US" sz="1400" dirty="0">
                <a:solidFill>
                  <a:schemeClr val="tx1"/>
                </a:solidFill>
              </a:rPr>
              <a:t>Burner</a:t>
            </a:r>
          </a:p>
        </p:txBody>
      </p:sp>
      <p:sp>
        <p:nvSpPr>
          <p:cNvPr id="54" name="Freeform: Shape 53">
            <a:extLst>
              <a:ext uri="{FF2B5EF4-FFF2-40B4-BE49-F238E27FC236}">
                <a16:creationId xmlns:a16="http://schemas.microsoft.com/office/drawing/2014/main" id="{52428782-0C39-4AD4-8505-1A76DB77D084}"/>
              </a:ext>
            </a:extLst>
          </p:cNvPr>
          <p:cNvSpPr/>
          <p:nvPr/>
        </p:nvSpPr>
        <p:spPr>
          <a:xfrm>
            <a:off x="1608881" y="5220182"/>
            <a:ext cx="8322197" cy="1078243"/>
          </a:xfrm>
          <a:custGeom>
            <a:avLst/>
            <a:gdLst>
              <a:gd name="connsiteX0" fmla="*/ 8322197 w 8322197"/>
              <a:gd name="connsiteY0" fmla="*/ 0 h 1078243"/>
              <a:gd name="connsiteX1" fmla="*/ 7187878 w 8322197"/>
              <a:gd name="connsiteY1" fmla="*/ 335666 h 1078243"/>
              <a:gd name="connsiteX2" fmla="*/ 6423949 w 8322197"/>
              <a:gd name="connsiteY2" fmla="*/ 925975 h 1078243"/>
              <a:gd name="connsiteX3" fmla="*/ 5312780 w 8322197"/>
              <a:gd name="connsiteY3" fmla="*/ 1076446 h 1078243"/>
              <a:gd name="connsiteX4" fmla="*/ 1226916 w 8322197"/>
              <a:gd name="connsiteY4" fmla="*/ 983848 h 1078243"/>
              <a:gd name="connsiteX5" fmla="*/ 0 w 8322197"/>
              <a:gd name="connsiteY5" fmla="*/ 636608 h 107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2197" h="1078243">
                <a:moveTo>
                  <a:pt x="8322197" y="0"/>
                </a:moveTo>
                <a:cubicBezTo>
                  <a:pt x="7913225" y="90668"/>
                  <a:pt x="7504253" y="181337"/>
                  <a:pt x="7187878" y="335666"/>
                </a:cubicBezTo>
                <a:cubicBezTo>
                  <a:pt x="6871503" y="489995"/>
                  <a:pt x="6736465" y="802512"/>
                  <a:pt x="6423949" y="925975"/>
                </a:cubicBezTo>
                <a:cubicBezTo>
                  <a:pt x="6111433" y="1049438"/>
                  <a:pt x="6178952" y="1066801"/>
                  <a:pt x="5312780" y="1076446"/>
                </a:cubicBezTo>
                <a:cubicBezTo>
                  <a:pt x="4446608" y="1086091"/>
                  <a:pt x="2112379" y="1057154"/>
                  <a:pt x="1226916" y="983848"/>
                </a:cubicBezTo>
                <a:cubicBezTo>
                  <a:pt x="341453" y="910542"/>
                  <a:pt x="225706" y="680978"/>
                  <a:pt x="0" y="636608"/>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Title 1">
            <a:extLst>
              <a:ext uri="{FF2B5EF4-FFF2-40B4-BE49-F238E27FC236}">
                <a16:creationId xmlns:a16="http://schemas.microsoft.com/office/drawing/2014/main" id="{AB58EBC4-61C8-40F2-A0CA-05E7426BB157}"/>
              </a:ext>
            </a:extLst>
          </p:cNvPr>
          <p:cNvSpPr txBox="1">
            <a:spLocks/>
          </p:cNvSpPr>
          <p:nvPr/>
        </p:nvSpPr>
        <p:spPr>
          <a:xfrm>
            <a:off x="24853" y="5895135"/>
            <a:ext cx="2386294" cy="39446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1400" dirty="0">
                <a:solidFill>
                  <a:schemeClr val="tx1"/>
                </a:solidFill>
              </a:rPr>
              <a:t>On/Off Operation ONLY</a:t>
            </a:r>
          </a:p>
        </p:txBody>
      </p:sp>
      <p:pic>
        <p:nvPicPr>
          <p:cNvPr id="56" name="Picture 55">
            <a:extLst>
              <a:ext uri="{FF2B5EF4-FFF2-40B4-BE49-F238E27FC236}">
                <a16:creationId xmlns:a16="http://schemas.microsoft.com/office/drawing/2014/main" id="{6ED6E324-42B3-4D98-9A62-6CA3A1902B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076" y="61784"/>
            <a:ext cx="3488497" cy="860496"/>
          </a:xfrm>
          <a:prstGeom prst="rect">
            <a:avLst/>
          </a:prstGeom>
        </p:spPr>
      </p:pic>
      <p:pic>
        <p:nvPicPr>
          <p:cNvPr id="22" name="Picture 21">
            <a:extLst>
              <a:ext uri="{FF2B5EF4-FFF2-40B4-BE49-F238E27FC236}">
                <a16:creationId xmlns:a16="http://schemas.microsoft.com/office/drawing/2014/main" id="{4EA942AE-A243-4EDD-9D13-3496B9C3F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771" y="3639596"/>
            <a:ext cx="2192312" cy="2499236"/>
          </a:xfrm>
          <a:prstGeom prst="rect">
            <a:avLst/>
          </a:prstGeom>
        </p:spPr>
      </p:pic>
    </p:spTree>
    <p:extLst>
      <p:ext uri="{BB962C8B-B14F-4D97-AF65-F5344CB8AC3E}">
        <p14:creationId xmlns:p14="http://schemas.microsoft.com/office/powerpoint/2010/main" val="23102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43782" name="Rectangle 6"/>
          <p:cNvSpPr>
            <a:spLocks noChangeArrowheads="1"/>
          </p:cNvSpPr>
          <p:nvPr/>
        </p:nvSpPr>
        <p:spPr bwMode="auto">
          <a:xfrm>
            <a:off x="543788" y="939869"/>
            <a:ext cx="4509236" cy="11391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pPr algn="l">
              <a:lnSpc>
                <a:spcPct val="90000"/>
              </a:lnSpc>
              <a:spcBef>
                <a:spcPct val="0"/>
              </a:spcBef>
              <a:spcAft>
                <a:spcPts val="600"/>
              </a:spcAft>
              <a:defRPr/>
            </a:pPr>
            <a:r>
              <a:rPr lang="en-US" altLang="en-US" sz="3600" b="1" kern="1200" dirty="0">
                <a:solidFill>
                  <a:schemeClr val="tx1"/>
                </a:solidFill>
                <a:latin typeface="+mj-lt"/>
                <a:ea typeface="+mj-ea"/>
                <a:cs typeface="+mj-cs"/>
              </a:rPr>
              <a:t>Accessories</a:t>
            </a:r>
          </a:p>
        </p:txBody>
      </p:sp>
      <p:sp>
        <p:nvSpPr>
          <p:cNvPr id="61445" name="Rectangle 8"/>
          <p:cNvSpPr>
            <a:spLocks noChangeArrowheads="1"/>
          </p:cNvSpPr>
          <p:nvPr/>
        </p:nvSpPr>
        <p:spPr bwMode="auto">
          <a:xfrm>
            <a:off x="720992" y="1941362"/>
            <a:ext cx="4492454" cy="24190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indent="-228600">
              <a:lnSpc>
                <a:spcPct val="50000"/>
              </a:lnSpc>
              <a:spcBef>
                <a:spcPct val="20000"/>
              </a:spcBef>
              <a:spcAft>
                <a:spcPts val="1200"/>
              </a:spcAft>
              <a:buFont typeface="Arial" panose="020B0604020202020204" pitchFamily="34" charset="0"/>
              <a:buChar char="•"/>
            </a:pPr>
            <a:r>
              <a:rPr lang="en-US" altLang="en-US" sz="1800" dirty="0">
                <a:latin typeface="+mn-lt"/>
              </a:rPr>
              <a:t>Side reflectors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Protective grilles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Lower Clearance Shield</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U-tubes and elbows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Vent caps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Thermostats</a:t>
            </a:r>
          </a:p>
          <a:p>
            <a:pPr indent="-228600">
              <a:lnSpc>
                <a:spcPct val="50000"/>
              </a:lnSpc>
              <a:spcBef>
                <a:spcPct val="20000"/>
              </a:spcBef>
              <a:spcAft>
                <a:spcPts val="1200"/>
              </a:spcAft>
              <a:buFont typeface="Arial" panose="020B0604020202020204" pitchFamily="34" charset="0"/>
              <a:buChar char="•"/>
            </a:pPr>
            <a:r>
              <a:rPr lang="en-US" altLang="en-US" sz="1800" dirty="0">
                <a:latin typeface="+mn-lt"/>
              </a:rPr>
              <a:t>And More!</a:t>
            </a:r>
          </a:p>
        </p:txBody>
      </p:sp>
      <p:pic>
        <p:nvPicPr>
          <p:cNvPr id="61449" name="Picture 9"/>
          <p:cNvPicPr>
            <a:picLocks noChangeAspect="1"/>
          </p:cNvPicPr>
          <p:nvPr/>
        </p:nvPicPr>
        <p:blipFill rotWithShape="1">
          <a:blip r:embed="rId3">
            <a:extLst>
              <a:ext uri="{28A0092B-C50C-407E-A947-70E740481C1C}">
                <a14:useLocalDpi xmlns:a14="http://schemas.microsoft.com/office/drawing/2010/main" val="0"/>
              </a:ext>
            </a:extLst>
          </a:blip>
          <a:srcRect t="27804" r="8" b="1452"/>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3"/>
          <p:cNvPicPr>
            <a:picLocks noChangeAspect="1"/>
          </p:cNvPicPr>
          <p:nvPr/>
        </p:nvPicPr>
        <p:blipFill rotWithShape="1">
          <a:blip r:embed="rId4">
            <a:extLst>
              <a:ext uri="{28A0092B-C50C-407E-A947-70E740481C1C}">
                <a14:useLocalDpi xmlns:a14="http://schemas.microsoft.com/office/drawing/2010/main" val="0"/>
              </a:ext>
            </a:extLst>
          </a:blip>
          <a:srcRect l="27249" r="2" b="2"/>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p:cNvPicPr>
            <a:picLocks noChangeAspect="1"/>
          </p:cNvPicPr>
          <p:nvPr/>
        </p:nvPicPr>
        <p:blipFill rotWithShape="1">
          <a:blip r:embed="rId5">
            <a:extLst>
              <a:ext uri="{28A0092B-C50C-407E-A947-70E740481C1C}">
                <a14:useLocalDpi xmlns:a14="http://schemas.microsoft.com/office/drawing/2010/main" val="0"/>
              </a:ext>
            </a:extLst>
          </a:blip>
          <a:srcRect l="10389" r="11798"/>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0958" r="5" b="9841"/>
          <a:stretch/>
        </p:blipFill>
        <p:spPr bwMode="auto">
          <a:xfrm>
            <a:off x="1526514" y="4769538"/>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p:cNvPicPr>
            <a:picLocks noChangeAspect="1"/>
          </p:cNvPicPr>
          <p:nvPr/>
        </p:nvPicPr>
        <p:blipFill rotWithShape="1">
          <a:blip r:embed="rId7">
            <a:extLst>
              <a:ext uri="{28A0092B-C50C-407E-A947-70E740481C1C}">
                <a14:useLocalDpi xmlns:a14="http://schemas.microsoft.com/office/drawing/2010/main" val="0"/>
              </a:ext>
            </a:extLst>
          </a:blip>
          <a:srcRect l="26255" r="-5" b="-5"/>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801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314575"/>
            <a:ext cx="8146189" cy="4543425"/>
          </a:xfrm>
        </p:spPr>
        <p:txBody>
          <a:bodyPr>
            <a:normAutofit/>
          </a:bodyPr>
          <a:lstStyle/>
          <a:p>
            <a:pPr>
              <a:lnSpc>
                <a:spcPct val="150000"/>
              </a:lnSpc>
            </a:pPr>
            <a:r>
              <a:rPr lang="en-US" sz="4400" b="1" dirty="0">
                <a:solidFill>
                  <a:srgbClr val="C00000"/>
                </a:solidFill>
                <a:latin typeface="HelveticaNeueLT Std"/>
              </a:rPr>
              <a:t>Thank you!</a:t>
            </a:r>
            <a:br>
              <a:rPr lang="en-US" sz="4400" b="1" dirty="0">
                <a:solidFill>
                  <a:srgbClr val="C00000"/>
                </a:solidFill>
                <a:latin typeface="HelveticaNeueLT Std"/>
              </a:rPr>
            </a:br>
            <a:br>
              <a:rPr lang="en-US" sz="4400" dirty="0">
                <a:latin typeface="HelveticaNeueLT Std" panose="020B0804020202020204" pitchFamily="34" charset="0"/>
              </a:rPr>
            </a:br>
            <a:br>
              <a:rPr lang="en-US" sz="4400" dirty="0">
                <a:latin typeface="HelveticaNeueLT Std" panose="020B0804020202020204" pitchFamily="34" charset="0"/>
              </a:rPr>
            </a:br>
            <a:endParaRPr lang="en-US" sz="3600" dirty="0">
              <a:solidFill>
                <a:srgbClr val="C00000"/>
              </a:solidFill>
              <a:highlight>
                <a:srgbClr val="FFFF00"/>
              </a:highlight>
              <a:latin typeface="HelveticaNeueLT Std"/>
            </a:endParaRPr>
          </a:p>
        </p:txBody>
      </p:sp>
    </p:spTree>
    <p:extLst>
      <p:ext uri="{BB962C8B-B14F-4D97-AF65-F5344CB8AC3E}">
        <p14:creationId xmlns:p14="http://schemas.microsoft.com/office/powerpoint/2010/main" val="1802937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1B004F-9341-4F6A-9061-99B05F2A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58" y="149212"/>
            <a:ext cx="4641893" cy="1145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351" y="149212"/>
            <a:ext cx="5381752" cy="707316"/>
          </a:xfrm>
          <a:prstGeom prst="rect">
            <a:avLst/>
          </a:prstGeom>
        </p:spPr>
      </p:pic>
      <p:pic>
        <p:nvPicPr>
          <p:cNvPr id="3" name="Picture 2" descr="Diagram, engineering drawing&#10;&#10;Description automatically generated">
            <a:extLst>
              <a:ext uri="{FF2B5EF4-FFF2-40B4-BE49-F238E27FC236}">
                <a16:creationId xmlns:a16="http://schemas.microsoft.com/office/drawing/2014/main" id="{DD600F68-01D4-4E51-8F34-F0C003D674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465" y="2377423"/>
            <a:ext cx="3262397" cy="2568050"/>
          </a:xfrm>
          <a:prstGeom prst="rect">
            <a:avLst/>
          </a:prstGeom>
        </p:spPr>
      </p:pic>
      <p:sp>
        <p:nvSpPr>
          <p:cNvPr id="17" name="Title 1">
            <a:extLst>
              <a:ext uri="{FF2B5EF4-FFF2-40B4-BE49-F238E27FC236}">
                <a16:creationId xmlns:a16="http://schemas.microsoft.com/office/drawing/2014/main" id="{01E46D0F-F51E-4AC2-8B60-8B836BDCB817}"/>
              </a:ext>
            </a:extLst>
          </p:cNvPr>
          <p:cNvSpPr txBox="1">
            <a:spLocks/>
          </p:cNvSpPr>
          <p:nvPr/>
        </p:nvSpPr>
        <p:spPr>
          <a:xfrm>
            <a:off x="582062" y="2645911"/>
            <a:ext cx="1570829" cy="1646141"/>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b="1" dirty="0">
                <a:solidFill>
                  <a:schemeClr val="tx1"/>
                </a:solidFill>
              </a:rPr>
              <a:t>Models</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CTH2V</a:t>
            </a:r>
          </a:p>
          <a:p>
            <a:pPr marL="342900" indent="-342900">
              <a:buFont typeface="Arial" panose="020B0604020202020204" pitchFamily="34" charset="0"/>
              <a:buChar char="•"/>
            </a:pPr>
            <a:r>
              <a:rPr lang="en-US" sz="2000" dirty="0">
                <a:solidFill>
                  <a:schemeClr val="tx1"/>
                </a:solidFill>
              </a:rPr>
              <a:t>HEV</a:t>
            </a:r>
          </a:p>
          <a:p>
            <a:pPr marL="342900" indent="-342900">
              <a:buFont typeface="Arial" panose="020B0604020202020204" pitchFamily="34" charset="0"/>
              <a:buChar char="•"/>
            </a:pPr>
            <a:r>
              <a:rPr lang="en-US" sz="2000" dirty="0">
                <a:solidFill>
                  <a:schemeClr val="tx1"/>
                </a:solidFill>
              </a:rPr>
              <a:t>CTHN</a:t>
            </a:r>
          </a:p>
          <a:p>
            <a:pPr marL="342900" indent="-342900">
              <a:buFont typeface="Arial" panose="020B0604020202020204" pitchFamily="34" charset="0"/>
              <a:buChar char="•"/>
            </a:pPr>
            <a:r>
              <a:rPr lang="en-US" sz="2000" dirty="0">
                <a:solidFill>
                  <a:schemeClr val="tx1"/>
                </a:solidFill>
              </a:rPr>
              <a:t>CTH3</a:t>
            </a:r>
          </a:p>
          <a:p>
            <a:pPr marL="342900" indent="-342900">
              <a:buFont typeface="Arial" panose="020B0604020202020204" pitchFamily="34" charset="0"/>
              <a:buChar char="•"/>
            </a:pPr>
            <a:r>
              <a:rPr lang="en-US" sz="2000" dirty="0">
                <a:solidFill>
                  <a:schemeClr val="tx1"/>
                </a:solidFill>
              </a:rPr>
              <a:t>HEM</a:t>
            </a:r>
          </a:p>
        </p:txBody>
      </p:sp>
      <p:sp>
        <p:nvSpPr>
          <p:cNvPr id="21" name="Title 1">
            <a:extLst>
              <a:ext uri="{FF2B5EF4-FFF2-40B4-BE49-F238E27FC236}">
                <a16:creationId xmlns:a16="http://schemas.microsoft.com/office/drawing/2014/main" id="{34BF0013-F12A-4C04-8804-C4C5F0A73798}"/>
              </a:ext>
            </a:extLst>
          </p:cNvPr>
          <p:cNvSpPr txBox="1">
            <a:spLocks/>
          </p:cNvSpPr>
          <p:nvPr/>
        </p:nvSpPr>
        <p:spPr>
          <a:xfrm>
            <a:off x="6593502" y="3105861"/>
            <a:ext cx="1280685" cy="101666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b="1" dirty="0">
                <a:solidFill>
                  <a:schemeClr val="tx1"/>
                </a:solidFill>
              </a:rPr>
              <a:t>Models</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BH</a:t>
            </a:r>
          </a:p>
          <a:p>
            <a:pPr marL="342900" indent="-342900">
              <a:buFont typeface="Arial" panose="020B0604020202020204" pitchFamily="34" charset="0"/>
              <a:buChar char="•"/>
            </a:pPr>
            <a:r>
              <a:rPr lang="en-US" sz="2000" dirty="0">
                <a:solidFill>
                  <a:schemeClr val="tx1"/>
                </a:solidFill>
              </a:rPr>
              <a:t>DF</a:t>
            </a:r>
          </a:p>
        </p:txBody>
      </p:sp>
      <p:sp>
        <p:nvSpPr>
          <p:cNvPr id="23" name="Title 1">
            <a:extLst>
              <a:ext uri="{FF2B5EF4-FFF2-40B4-BE49-F238E27FC236}">
                <a16:creationId xmlns:a16="http://schemas.microsoft.com/office/drawing/2014/main" id="{E71E0988-6EE0-4887-91B2-73CCFF1BDDCE}"/>
              </a:ext>
            </a:extLst>
          </p:cNvPr>
          <p:cNvSpPr txBox="1">
            <a:spLocks/>
          </p:cNvSpPr>
          <p:nvPr/>
        </p:nvSpPr>
        <p:spPr>
          <a:xfrm>
            <a:off x="4765614" y="1014766"/>
            <a:ext cx="2403596" cy="346770"/>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000" b="1" dirty="0">
                <a:solidFill>
                  <a:srgbClr val="C00000"/>
                </a:solidFill>
              </a:rPr>
              <a:t>Top View (Internal)</a:t>
            </a:r>
          </a:p>
        </p:txBody>
      </p:sp>
      <p:pic>
        <p:nvPicPr>
          <p:cNvPr id="5" name="Picture 4" descr="A picture containing computer, computer&#10;&#10;Description automatically generated">
            <a:extLst>
              <a:ext uri="{FF2B5EF4-FFF2-40B4-BE49-F238E27FC236}">
                <a16:creationId xmlns:a16="http://schemas.microsoft.com/office/drawing/2014/main" id="{A836CBC7-BF32-44F2-BBC0-654A407502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0355" y="2270951"/>
            <a:ext cx="3022484" cy="2686485"/>
          </a:xfrm>
          <a:prstGeom prst="rect">
            <a:avLst/>
          </a:prstGeom>
        </p:spPr>
      </p:pic>
      <p:cxnSp>
        <p:nvCxnSpPr>
          <p:cNvPr id="18" name="Straight Connector 17">
            <a:extLst>
              <a:ext uri="{FF2B5EF4-FFF2-40B4-BE49-F238E27FC236}">
                <a16:creationId xmlns:a16="http://schemas.microsoft.com/office/drawing/2014/main" id="{139CCFF6-C5F7-40B8-8FD0-AFC197F61ABC}"/>
              </a:ext>
            </a:extLst>
          </p:cNvPr>
          <p:cNvCxnSpPr/>
          <p:nvPr/>
        </p:nvCxnSpPr>
        <p:spPr>
          <a:xfrm>
            <a:off x="2053210" y="4176215"/>
            <a:ext cx="1105469" cy="0"/>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34678383-061A-4DFE-94E6-A53C22619F51}"/>
              </a:ext>
            </a:extLst>
          </p:cNvPr>
          <p:cNvCxnSpPr/>
          <p:nvPr/>
        </p:nvCxnSpPr>
        <p:spPr>
          <a:xfrm flipV="1">
            <a:off x="3172327" y="3603009"/>
            <a:ext cx="586853" cy="545910"/>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cxnSp>
        <p:nvCxnSpPr>
          <p:cNvPr id="25" name="Straight Connector 24">
            <a:extLst>
              <a:ext uri="{FF2B5EF4-FFF2-40B4-BE49-F238E27FC236}">
                <a16:creationId xmlns:a16="http://schemas.microsoft.com/office/drawing/2014/main" id="{CAE3DEEF-90D9-4B77-8650-CEF61C879049}"/>
              </a:ext>
            </a:extLst>
          </p:cNvPr>
          <p:cNvCxnSpPr/>
          <p:nvPr/>
        </p:nvCxnSpPr>
        <p:spPr>
          <a:xfrm>
            <a:off x="3772828" y="3616657"/>
            <a:ext cx="968991" cy="0"/>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26AF605C-2647-49C6-A6A2-F8D660855BC5}"/>
              </a:ext>
            </a:extLst>
          </p:cNvPr>
          <p:cNvCxnSpPr>
            <a:cxnSpLocks/>
          </p:cNvCxnSpPr>
          <p:nvPr/>
        </p:nvCxnSpPr>
        <p:spPr>
          <a:xfrm>
            <a:off x="9218112" y="2437076"/>
            <a:ext cx="0" cy="2306471"/>
          </a:xfrm>
          <a:prstGeom prst="line">
            <a:avLst/>
          </a:prstGeom>
          <a:ln w="25400">
            <a:solidFill>
              <a:schemeClr val="accent6">
                <a:alpha val="50000"/>
              </a:schemeClr>
            </a:solidFill>
          </a:ln>
          <a:effectLst>
            <a:glow rad="228600">
              <a:schemeClr val="accent6">
                <a:satMod val="175000"/>
                <a:alpha val="65000"/>
              </a:schemeClr>
            </a:glo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6273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Custom Engineered Infrared System | RG Infrared Heating">
            <a:extLst>
              <a:ext uri="{FF2B5EF4-FFF2-40B4-BE49-F238E27FC236}">
                <a16:creationId xmlns:a16="http://schemas.microsoft.com/office/drawing/2014/main" id="{D051CA71-CDFF-4AA1-9F6C-87DE2CDCB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169"/>
          <a:stretch/>
        </p:blipFill>
        <p:spPr bwMode="auto">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Finishes - Formaspace Contract">
            <a:extLst>
              <a:ext uri="{FF2B5EF4-FFF2-40B4-BE49-F238E27FC236}">
                <a16:creationId xmlns:a16="http://schemas.microsoft.com/office/drawing/2014/main" id="{EF51F808-423F-4D78-B7D3-B1EDBF10B9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57" r="7599"/>
          <a:stretch/>
        </p:blipFill>
        <p:spPr bwMode="auto">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7B3D974-D5B3-466F-9747-B42EFD29F9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7" r="4" b="4"/>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41" name="Freeform: Shape 140">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3" name="Freeform: Shape 142">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F9A8B4E-6C96-42EB-81F1-2C8640EF4AEC}"/>
              </a:ext>
            </a:extLst>
          </p:cNvPr>
          <p:cNvSpPr txBox="1"/>
          <p:nvPr/>
        </p:nvSpPr>
        <p:spPr>
          <a:xfrm>
            <a:off x="508360" y="2052770"/>
            <a:ext cx="3429000" cy="28986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kern="1200" spc="-20" dirty="0">
                <a:solidFill>
                  <a:schemeClr val="tx1"/>
                </a:solidFill>
                <a:latin typeface="Helvetica Neue"/>
                <a:ea typeface="+mj-ea"/>
                <a:cs typeface="+mj-cs"/>
              </a:rPr>
              <a:t>Black Powder Coat Finish</a:t>
            </a:r>
          </a:p>
          <a:p>
            <a:pPr>
              <a:lnSpc>
                <a:spcPct val="90000"/>
              </a:lnSpc>
              <a:spcBef>
                <a:spcPct val="0"/>
              </a:spcBef>
              <a:spcAft>
                <a:spcPts val="600"/>
              </a:spcAft>
            </a:pPr>
            <a:endParaRPr lang="en-US" sz="4000" kern="1200" spc="-20" dirty="0">
              <a:solidFill>
                <a:schemeClr val="tx1"/>
              </a:solidFill>
              <a:latin typeface="+mj-lt"/>
              <a:ea typeface="+mj-ea"/>
              <a:cs typeface="+mj-cs"/>
            </a:endParaRPr>
          </a:p>
        </p:txBody>
      </p:sp>
      <p:sp>
        <p:nvSpPr>
          <p:cNvPr id="145" name="Rectangle 144">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8" name="Picture 6" descr="Custom Engineered Infrared System | RG Infrared Heating">
            <a:extLst>
              <a:ext uri="{FF2B5EF4-FFF2-40B4-BE49-F238E27FC236}">
                <a16:creationId xmlns:a16="http://schemas.microsoft.com/office/drawing/2014/main" id="{8ACF39BA-ABAE-4A46-86D4-ACCC1BB448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23" r="1" b="1"/>
          <a:stretch/>
        </p:blipFill>
        <p:spPr bwMode="auto">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13C147C-6EF0-4A30-BA43-FE2BC3B6320E}"/>
              </a:ext>
            </a:extLst>
          </p:cNvPr>
          <p:cNvSpPr/>
          <p:nvPr/>
        </p:nvSpPr>
        <p:spPr>
          <a:xfrm>
            <a:off x="0" y="876300"/>
            <a:ext cx="457200" cy="116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C89085DB-6728-46FE-ABEB-AF7C8FF65206}"/>
              </a:ext>
            </a:extLst>
          </p:cNvPr>
          <p:cNvSpPr/>
          <p:nvPr/>
        </p:nvSpPr>
        <p:spPr>
          <a:xfrm>
            <a:off x="347241" y="416689"/>
            <a:ext cx="1064870" cy="5440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35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A picture containing table, indoor, chair, people&#10;&#10;Description automatically generated">
            <a:extLst>
              <a:ext uri="{FF2B5EF4-FFF2-40B4-BE49-F238E27FC236}">
                <a16:creationId xmlns:a16="http://schemas.microsoft.com/office/drawing/2014/main" id="{A0EDFE7A-E6F3-492B-AC6E-8C393E6093DE}"/>
              </a:ext>
            </a:extLst>
          </p:cNvPr>
          <p:cNvPicPr>
            <a:picLocks noChangeAspect="1"/>
          </p:cNvPicPr>
          <p:nvPr/>
        </p:nvPicPr>
        <p:blipFill rotWithShape="1">
          <a:blip r:embed="rId3"/>
          <a:srcRect t="29837" r="1" b="510"/>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115" r="11768" b="-3"/>
          <a:stretch/>
        </p:blipFill>
        <p:spPr>
          <a:xfrm>
            <a:off x="5287842" y="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3" name="Picture 12">
            <a:extLst>
              <a:ext uri="{FF2B5EF4-FFF2-40B4-BE49-F238E27FC236}">
                <a16:creationId xmlns:a16="http://schemas.microsoft.com/office/drawing/2014/main" id="{42C6BC35-B21B-4123-B672-898400ACEC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634" r="-2" b="-2"/>
          <a:stretch/>
        </p:blipFill>
        <p:spPr>
          <a:xfrm>
            <a:off x="4371018" y="3456431"/>
            <a:ext cx="6863039" cy="3323785"/>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1" name="Freeform: Shape 20">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4E4C25C5-0EDC-42CF-9B3A-33EA5CA64F73}"/>
              </a:ext>
            </a:extLst>
          </p:cNvPr>
          <p:cNvSpPr txBox="1">
            <a:spLocks/>
          </p:cNvSpPr>
          <p:nvPr/>
        </p:nvSpPr>
        <p:spPr>
          <a:xfrm>
            <a:off x="461119" y="561702"/>
            <a:ext cx="5782927" cy="20378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pPr defTabSz="914400">
              <a:lnSpc>
                <a:spcPct val="90000"/>
              </a:lnSpc>
              <a:spcAft>
                <a:spcPts val="600"/>
              </a:spcAft>
              <a:defRPr/>
            </a:pPr>
            <a:r>
              <a:rPr lang="en-US" altLang="en-US" sz="2700" dirty="0">
                <a:solidFill>
                  <a:srgbClr val="C00000"/>
                </a:solidFill>
                <a:ea typeface="+mj-ea"/>
              </a:rPr>
              <a:t>Reflector </a:t>
            </a:r>
            <a:r>
              <a:rPr lang="en-US" altLang="en-US" sz="2700" dirty="0">
                <a:solidFill>
                  <a:srgbClr val="C00000"/>
                </a:solidFill>
                <a:latin typeface="Helvetica Neue"/>
                <a:ea typeface="+mj-ea"/>
              </a:rPr>
              <a:t>Material</a:t>
            </a:r>
            <a:r>
              <a:rPr lang="en-US" altLang="en-US" sz="2700" b="1" dirty="0">
                <a:solidFill>
                  <a:srgbClr val="C00000"/>
                </a:solidFill>
                <a:latin typeface="Helvetica Neue"/>
              </a:rPr>
              <a:t>	     </a:t>
            </a:r>
            <a:r>
              <a:rPr lang="en-US" altLang="en-US" sz="2700" dirty="0">
                <a:solidFill>
                  <a:srgbClr val="C00000"/>
                </a:solidFill>
              </a:rPr>
              <a:t>Reflectivity</a:t>
            </a:r>
            <a:r>
              <a:rPr lang="en-US" altLang="en-US" sz="1800" b="1" dirty="0">
                <a:latin typeface="Helvetica Neue"/>
              </a:rPr>
              <a:t>	</a:t>
            </a:r>
            <a:br>
              <a:rPr lang="en-US" altLang="en-US" sz="1800" b="1" dirty="0">
                <a:latin typeface="Helvetica Neue"/>
              </a:rPr>
            </a:br>
            <a:r>
              <a:rPr lang="en-US" altLang="en-US" sz="1800" dirty="0">
                <a:solidFill>
                  <a:schemeClr val="tx1"/>
                </a:solidFill>
                <a:highlight>
                  <a:srgbClr val="FFFFFF"/>
                </a:highlight>
              </a:rPr>
              <a:t>Mill-Finished Aluminum</a:t>
            </a:r>
            <a:r>
              <a:rPr lang="en-US" altLang="en-US" sz="1800" dirty="0">
                <a:solidFill>
                  <a:schemeClr val="tx1"/>
                </a:solidFill>
                <a:highlight>
                  <a:srgbClr val="FFFFFF"/>
                </a:highlight>
                <a:latin typeface="Helvetica Neue"/>
              </a:rPr>
              <a:t>	        0.91 - 0.95</a:t>
            </a:r>
            <a:br>
              <a:rPr lang="en-US" altLang="en-US" sz="1800" dirty="0">
                <a:solidFill>
                  <a:schemeClr val="tx1"/>
                </a:solidFill>
                <a:highlight>
                  <a:srgbClr val="FFFFFF"/>
                </a:highlight>
                <a:latin typeface="Helvetica Neue"/>
              </a:rPr>
            </a:br>
            <a:r>
              <a:rPr lang="en-US" altLang="en-US" sz="1800" dirty="0">
                <a:solidFill>
                  <a:schemeClr val="tx1"/>
                </a:solidFill>
                <a:highlight>
                  <a:srgbClr val="FFFFFF"/>
                </a:highlight>
                <a:latin typeface="Helvetica Neue"/>
              </a:rPr>
              <a:t>Stainless Steel                           0.48 – 0.66</a:t>
            </a:r>
          </a:p>
        </p:txBody>
      </p:sp>
      <p:sp>
        <p:nvSpPr>
          <p:cNvPr id="25" name="Rectangle 24">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653B2AA-86B5-4909-A777-088A7E0287F2}"/>
              </a:ext>
            </a:extLst>
          </p:cNvPr>
          <p:cNvSpPr/>
          <p:nvPr/>
        </p:nvSpPr>
        <p:spPr>
          <a:xfrm>
            <a:off x="395804" y="2161903"/>
            <a:ext cx="4922338" cy="3666744"/>
          </a:xfrm>
          <a:prstGeom prst="rect">
            <a:avLst/>
          </a:prstGeom>
        </p:spPr>
        <p:txBody>
          <a:bodyPr vert="horz" lIns="91440" tIns="45720" rIns="91440" bIns="45720" rtlCol="0">
            <a:normAutofit/>
          </a:bodyPr>
          <a:lstStyle/>
          <a:p>
            <a:pPr marL="342900" indent="-228600">
              <a:lnSpc>
                <a:spcPct val="90000"/>
              </a:lnSpc>
              <a:spcAft>
                <a:spcPts val="1200"/>
              </a:spcAft>
              <a:buFont typeface="Arial" panose="020B0604020202020204" pitchFamily="34" charset="0"/>
              <a:buChar char="•"/>
            </a:pPr>
            <a:r>
              <a:rPr lang="en-US" altLang="en-US" dirty="0">
                <a:solidFill>
                  <a:srgbClr val="C00000"/>
                </a:solidFill>
                <a:latin typeface="Helvetica Neue"/>
              </a:rPr>
              <a:t>High Efficiency Reflector </a:t>
            </a:r>
            <a:r>
              <a:rPr lang="en-US" altLang="en-US" dirty="0">
                <a:latin typeface="Helvetica Neue"/>
              </a:rPr>
              <a:t>- Maximizes radiant output to deliver more radiant heat than any other reflector in the industry!</a:t>
            </a:r>
          </a:p>
        </p:txBody>
      </p:sp>
      <p:sp>
        <p:nvSpPr>
          <p:cNvPr id="4" name="Rectangle 3">
            <a:extLst>
              <a:ext uri="{FF2B5EF4-FFF2-40B4-BE49-F238E27FC236}">
                <a16:creationId xmlns:a16="http://schemas.microsoft.com/office/drawing/2014/main" id="{EB73BC30-A5AF-4AF9-8B65-97422D014F48}"/>
              </a:ext>
            </a:extLst>
          </p:cNvPr>
          <p:cNvSpPr/>
          <p:nvPr/>
        </p:nvSpPr>
        <p:spPr>
          <a:xfrm>
            <a:off x="0" y="786417"/>
            <a:ext cx="209006" cy="1267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Box 6">
            <a:extLst>
              <a:ext uri="{FF2B5EF4-FFF2-40B4-BE49-F238E27FC236}">
                <a16:creationId xmlns:a16="http://schemas.microsoft.com/office/drawing/2014/main" id="{CE4CC1A8-215A-477C-82F6-4EA1C275EC20}"/>
              </a:ext>
            </a:extLst>
          </p:cNvPr>
          <p:cNvSpPr txBox="1">
            <a:spLocks noChangeArrowheads="1"/>
          </p:cNvSpPr>
          <p:nvPr/>
        </p:nvSpPr>
        <p:spPr bwMode="auto">
          <a:xfrm>
            <a:off x="-274320" y="4014099"/>
            <a:ext cx="7550085"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3886200">
              <a:tabLst>
                <a:tab pos="4114800" algn="l"/>
                <a:tab pos="6400800" algn="l"/>
              </a:tabLst>
              <a:defRPr sz="2400">
                <a:solidFill>
                  <a:schemeClr val="tx1"/>
                </a:solidFill>
                <a:latin typeface="Times New Roman" panose="02020603050405020304" pitchFamily="18" charset="0"/>
              </a:defRPr>
            </a:lvl1pPr>
            <a:lvl2pPr marL="520700" defTabSz="3886200">
              <a:tabLst>
                <a:tab pos="4114800" algn="l"/>
                <a:tab pos="6400800" algn="l"/>
              </a:tabLst>
              <a:defRPr sz="2400">
                <a:solidFill>
                  <a:schemeClr val="tx1"/>
                </a:solidFill>
                <a:latin typeface="Times New Roman" panose="02020603050405020304" pitchFamily="18" charset="0"/>
              </a:defRPr>
            </a:lvl2pPr>
            <a:lvl3pPr defTabSz="3886200">
              <a:tabLst>
                <a:tab pos="4114800" algn="l"/>
                <a:tab pos="6400800" algn="l"/>
              </a:tabLst>
              <a:defRPr sz="2400">
                <a:solidFill>
                  <a:schemeClr val="tx1"/>
                </a:solidFill>
                <a:latin typeface="Times New Roman" panose="02020603050405020304" pitchFamily="18" charset="0"/>
              </a:defRPr>
            </a:lvl3pPr>
            <a:lvl4pPr defTabSz="3886200">
              <a:tabLst>
                <a:tab pos="4114800" algn="l"/>
                <a:tab pos="6400800" algn="l"/>
              </a:tabLst>
              <a:defRPr sz="2400">
                <a:solidFill>
                  <a:schemeClr val="tx1"/>
                </a:solidFill>
                <a:latin typeface="Times New Roman" panose="02020603050405020304" pitchFamily="18" charset="0"/>
              </a:defRPr>
            </a:lvl4pPr>
            <a:lvl5pPr defTabSz="3886200">
              <a:tabLst>
                <a:tab pos="4114800" algn="l"/>
                <a:tab pos="6400800" algn="l"/>
              </a:tabLst>
              <a:defRPr sz="2400">
                <a:solidFill>
                  <a:schemeClr val="tx1"/>
                </a:solidFill>
                <a:latin typeface="Times New Roman" panose="02020603050405020304" pitchFamily="18" charset="0"/>
              </a:defRPr>
            </a:lvl5pPr>
            <a:lvl6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6pPr>
            <a:lvl7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7pPr>
            <a:lvl8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8pPr>
            <a:lvl9pPr defTabSz="3886200" eaLnBrk="0" fontAlgn="base" hangingPunct="0">
              <a:spcBef>
                <a:spcPct val="0"/>
              </a:spcBef>
              <a:spcAft>
                <a:spcPct val="0"/>
              </a:spcAft>
              <a:tabLst>
                <a:tab pos="4114800" algn="l"/>
                <a:tab pos="6400800" algn="l"/>
              </a:tabLst>
              <a:defRPr sz="2400">
                <a:solidFill>
                  <a:schemeClr val="tx1"/>
                </a:solidFill>
                <a:latin typeface="Times New Roman" panose="02020603050405020304" pitchFamily="18" charset="0"/>
              </a:defRPr>
            </a:lvl9pPr>
          </a:lstStyle>
          <a:p>
            <a:pPr>
              <a:spcBef>
                <a:spcPct val="50000"/>
              </a:spcBef>
            </a:pPr>
            <a:r>
              <a:rPr lang="en-US" altLang="en-US" b="1" dirty="0">
                <a:solidFill>
                  <a:srgbClr val="C00000"/>
                </a:solidFill>
                <a:latin typeface="Helvetica Neue"/>
              </a:rPr>
              <a:t>   </a:t>
            </a:r>
            <a:r>
              <a:rPr lang="en-US" altLang="en-US" dirty="0">
                <a:solidFill>
                  <a:srgbClr val="C00000"/>
                </a:solidFill>
                <a:latin typeface="Helvetica Neue"/>
              </a:rPr>
              <a:t>Tube </a:t>
            </a:r>
            <a:r>
              <a:rPr lang="en-US" altLang="en-US" sz="2700" dirty="0">
                <a:solidFill>
                  <a:srgbClr val="C00000"/>
                </a:solidFill>
                <a:latin typeface="Helvetica Neue"/>
                <a:ea typeface="+mj-ea"/>
              </a:rPr>
              <a:t>Material</a:t>
            </a:r>
            <a:r>
              <a:rPr lang="en-US" altLang="en-US" b="1" dirty="0">
                <a:solidFill>
                  <a:srgbClr val="C00000"/>
                </a:solidFill>
                <a:latin typeface="Helvetica Neue"/>
              </a:rPr>
              <a:t>	</a:t>
            </a:r>
            <a:r>
              <a:rPr lang="en-US" altLang="en-US" sz="2700" dirty="0">
                <a:solidFill>
                  <a:srgbClr val="C00000"/>
                </a:solidFill>
                <a:latin typeface="Helvetica Neue"/>
                <a:ea typeface="+mj-ea"/>
              </a:rPr>
              <a:t>Emissivity</a:t>
            </a:r>
            <a:r>
              <a:rPr lang="en-US" altLang="en-US" sz="1800" b="1" dirty="0">
                <a:latin typeface="Helvetica Neue"/>
              </a:rPr>
              <a:t>	</a:t>
            </a:r>
            <a:br>
              <a:rPr lang="en-US" altLang="en-US" sz="1800" b="1" dirty="0">
                <a:latin typeface="Helvetica Neue"/>
              </a:rPr>
            </a:br>
            <a:r>
              <a:rPr lang="en-US" altLang="en-US" sz="1800" b="1" dirty="0">
                <a:highlight>
                  <a:srgbClr val="FF0000"/>
                </a:highlight>
                <a:latin typeface="Helvetica Neue"/>
              </a:rPr>
              <a:t>    </a:t>
            </a:r>
            <a:r>
              <a:rPr lang="en-US" altLang="en-US" sz="1800" dirty="0">
                <a:solidFill>
                  <a:schemeClr val="bg1"/>
                </a:solidFill>
                <a:highlight>
                  <a:srgbClr val="FF0000"/>
                </a:highlight>
                <a:latin typeface="Helvetica Neue"/>
              </a:rPr>
              <a:t>Aluminized Steel (Heat Treated)	0.80</a:t>
            </a:r>
            <a:br>
              <a:rPr lang="en-US" altLang="en-US" sz="1800" dirty="0">
                <a:solidFill>
                  <a:schemeClr val="bg1"/>
                </a:solidFill>
                <a:highlight>
                  <a:srgbClr val="FF0000"/>
                </a:highlight>
                <a:latin typeface="Helvetica Neue"/>
              </a:rPr>
            </a:br>
            <a:r>
              <a:rPr lang="en-US" altLang="en-US" sz="1800" dirty="0">
                <a:solidFill>
                  <a:schemeClr val="bg1"/>
                </a:solidFill>
                <a:highlight>
                  <a:srgbClr val="FF0000"/>
                </a:highlight>
                <a:latin typeface="Helvetica Neue"/>
              </a:rPr>
              <a:t>    Hot Rolled Steel	0.80</a:t>
            </a:r>
            <a:br>
              <a:rPr lang="en-US" altLang="en-US" sz="1800" dirty="0">
                <a:solidFill>
                  <a:schemeClr val="bg1"/>
                </a:solidFill>
                <a:highlight>
                  <a:srgbClr val="FF0000"/>
                </a:highlight>
                <a:latin typeface="Helvetica Neue"/>
              </a:rPr>
            </a:br>
            <a:r>
              <a:rPr lang="en-US" altLang="en-US" sz="1800" dirty="0">
                <a:solidFill>
                  <a:schemeClr val="bg1"/>
                </a:solidFill>
                <a:highlight>
                  <a:srgbClr val="FF0000"/>
                </a:highlight>
                <a:latin typeface="Helvetica Neue"/>
              </a:rPr>
              <a:t>    Porcelainized Steel	0.92 to 0.96</a:t>
            </a:r>
            <a:r>
              <a:rPr lang="en-US" altLang="en-US" sz="1800" dirty="0">
                <a:latin typeface="Helvetica Neue"/>
              </a:rPr>
              <a:t>	</a:t>
            </a:r>
            <a:br>
              <a:rPr lang="en-US" altLang="en-US" sz="1800" dirty="0">
                <a:latin typeface="Helvetica Neue"/>
              </a:rPr>
            </a:br>
            <a:r>
              <a:rPr lang="en-US" altLang="en-US" sz="1800" dirty="0">
                <a:latin typeface="Helvetica Neue"/>
              </a:rPr>
              <a:t>    Cast Iron	0.95	</a:t>
            </a:r>
            <a:br>
              <a:rPr lang="en-US" altLang="en-US" sz="1800" dirty="0">
                <a:latin typeface="Helvetica Neue"/>
              </a:rPr>
            </a:br>
            <a:r>
              <a:rPr lang="en-US" altLang="en-US" sz="1800" dirty="0">
                <a:latin typeface="Helvetica Neue"/>
              </a:rPr>
              <a:t>    Stainless Steel (type 304)	0.44 to 0.62	</a:t>
            </a:r>
            <a:br>
              <a:rPr lang="en-US" altLang="en-US" sz="1800" dirty="0">
                <a:latin typeface="Helvetica Neue"/>
              </a:rPr>
            </a:br>
            <a:r>
              <a:rPr lang="en-US" altLang="en-US" sz="1800" dirty="0">
                <a:latin typeface="Helvetica Neue"/>
              </a:rPr>
              <a:t>    </a:t>
            </a:r>
            <a:r>
              <a:rPr lang="en-US" altLang="en-US" sz="1800" dirty="0" err="1">
                <a:latin typeface="Helvetica Neue"/>
              </a:rPr>
              <a:t>Pyromark</a:t>
            </a:r>
            <a:r>
              <a:rPr lang="en-US" altLang="en-US" sz="1800" baseline="30000" dirty="0">
                <a:latin typeface="Helvetica Neue"/>
              </a:rPr>
              <a:t>®</a:t>
            </a:r>
            <a:r>
              <a:rPr lang="en-US" altLang="en-US" sz="1800" dirty="0">
                <a:latin typeface="Helvetica Neue"/>
              </a:rPr>
              <a:t> Paint	0.80</a:t>
            </a:r>
            <a:r>
              <a:rPr lang="en-US" altLang="en-US" sz="1800" b="1" dirty="0">
                <a:latin typeface="Helvetica Neue"/>
              </a:rPr>
              <a:t>	</a:t>
            </a:r>
            <a:br>
              <a:rPr lang="en-US" altLang="en-US" sz="1800" b="1" dirty="0">
                <a:latin typeface="Helvetica Neue"/>
              </a:rPr>
            </a:br>
            <a:r>
              <a:rPr lang="en-US" altLang="en-US" sz="1800" b="1" dirty="0">
                <a:latin typeface="Helvetica Neue"/>
              </a:rPr>
              <a:t> </a:t>
            </a:r>
          </a:p>
        </p:txBody>
      </p:sp>
    </p:spTree>
    <p:extLst>
      <p:ext uri="{BB962C8B-B14F-4D97-AF65-F5344CB8AC3E}">
        <p14:creationId xmlns:p14="http://schemas.microsoft.com/office/powerpoint/2010/main" val="2570018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photo, black, light, table&#10;&#10;Description automatically generated">
            <a:extLst>
              <a:ext uri="{FF2B5EF4-FFF2-40B4-BE49-F238E27FC236}">
                <a16:creationId xmlns:a16="http://schemas.microsoft.com/office/drawing/2014/main" id="{2B08B1A2-4C3D-4202-B2B4-E0DF21EA1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15" y="1393760"/>
            <a:ext cx="5975108" cy="3734443"/>
          </a:xfrm>
          <a:prstGeom prst="rect">
            <a:avLst/>
          </a:prstGeom>
        </p:spPr>
      </p:pic>
      <p:pic>
        <p:nvPicPr>
          <p:cNvPr id="7" name="Picture 6">
            <a:extLst>
              <a:ext uri="{FF2B5EF4-FFF2-40B4-BE49-F238E27FC236}">
                <a16:creationId xmlns:a16="http://schemas.microsoft.com/office/drawing/2014/main" id="{E815409A-F1CA-4B2E-BD67-CAC719C63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74" y="549880"/>
            <a:ext cx="6439754" cy="1593839"/>
          </a:xfrm>
          <a:prstGeom prst="rect">
            <a:avLst/>
          </a:prstGeom>
        </p:spPr>
      </p:pic>
      <p:pic>
        <p:nvPicPr>
          <p:cNvPr id="23" name="Picture 22">
            <a:extLst>
              <a:ext uri="{FF2B5EF4-FFF2-40B4-BE49-F238E27FC236}">
                <a16:creationId xmlns:a16="http://schemas.microsoft.com/office/drawing/2014/main" id="{93C67CD7-467A-4397-BD5A-74E72D3421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85" r="3" b="3"/>
          <a:stretch/>
        </p:blipFill>
        <p:spPr>
          <a:xfrm>
            <a:off x="8291279" y="884320"/>
            <a:ext cx="2673273" cy="1846180"/>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Picture 7" descr="Logo&#10;&#10;Description automatically generated">
            <a:extLst>
              <a:ext uri="{FF2B5EF4-FFF2-40B4-BE49-F238E27FC236}">
                <a16:creationId xmlns:a16="http://schemas.microsoft.com/office/drawing/2014/main" id="{85F38488-C886-4BC2-B7C0-65DFEC9C86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4656" y="808862"/>
            <a:ext cx="3420946" cy="846684"/>
          </a:xfrm>
          <a:prstGeom prst="rect">
            <a:avLst/>
          </a:prstGeom>
        </p:spPr>
      </p:pic>
      <p:pic>
        <p:nvPicPr>
          <p:cNvPr id="25" name="Picture 24" descr="A picture containing clock, tower, person, large&#10;&#10;Description automatically generated">
            <a:extLst>
              <a:ext uri="{FF2B5EF4-FFF2-40B4-BE49-F238E27FC236}">
                <a16:creationId xmlns:a16="http://schemas.microsoft.com/office/drawing/2014/main" id="{1C4E7DD9-DD33-405C-AFA4-C69EA15AC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1836" y="2552126"/>
            <a:ext cx="3429860" cy="2286573"/>
          </a:xfrm>
          <a:prstGeom prst="rect">
            <a:avLst/>
          </a:prstGeom>
        </p:spPr>
      </p:pic>
      <p:pic>
        <p:nvPicPr>
          <p:cNvPr id="9" name="Picture 8" descr="Logo&#10;&#10;Description automatically generated">
            <a:extLst>
              <a:ext uri="{FF2B5EF4-FFF2-40B4-BE49-F238E27FC236}">
                <a16:creationId xmlns:a16="http://schemas.microsoft.com/office/drawing/2014/main" id="{011C6B82-93E6-4E8F-B732-1871CCC9C5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6713" y="2946979"/>
            <a:ext cx="3420946" cy="453274"/>
          </a:xfrm>
          <a:prstGeom prst="rect">
            <a:avLst/>
          </a:prstGeom>
        </p:spPr>
      </p:pic>
      <p:pic>
        <p:nvPicPr>
          <p:cNvPr id="27" name="Picture 12" descr="CaribeLoRes">
            <a:extLst>
              <a:ext uri="{FF2B5EF4-FFF2-40B4-BE49-F238E27FC236}">
                <a16:creationId xmlns:a16="http://schemas.microsoft.com/office/drawing/2014/main" id="{ADF4D71E-EC7B-4F98-AB31-F736E0C880C5}"/>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 t="2992" r="3261" b="4410"/>
          <a:stretch>
            <a:fillRect/>
          </a:stretch>
        </p:blipFill>
        <p:spPr bwMode="auto">
          <a:xfrm>
            <a:off x="8491974" y="4900482"/>
            <a:ext cx="2214154" cy="12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close up of a sign&#10;&#10;Description automatically generated">
            <a:extLst>
              <a:ext uri="{FF2B5EF4-FFF2-40B4-BE49-F238E27FC236}">
                <a16:creationId xmlns:a16="http://schemas.microsoft.com/office/drawing/2014/main" id="{4669920C-F571-43E3-8819-030BFB8478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3014" y="4662616"/>
            <a:ext cx="2276681" cy="711463"/>
          </a:xfrm>
          <a:prstGeom prst="rect">
            <a:avLst/>
          </a:prstGeom>
        </p:spPr>
      </p:pic>
      <p:cxnSp>
        <p:nvCxnSpPr>
          <p:cNvPr id="4" name="Straight Connector 3">
            <a:extLst>
              <a:ext uri="{FF2B5EF4-FFF2-40B4-BE49-F238E27FC236}">
                <a16:creationId xmlns:a16="http://schemas.microsoft.com/office/drawing/2014/main" id="{7E4171CC-75DF-4FC4-8838-95998E4552AB}"/>
              </a:ext>
            </a:extLst>
          </p:cNvPr>
          <p:cNvCxnSpPr/>
          <p:nvPr/>
        </p:nvCxnSpPr>
        <p:spPr>
          <a:xfrm>
            <a:off x="7442200" y="508000"/>
            <a:ext cx="0" cy="5905500"/>
          </a:xfrm>
          <a:prstGeom prst="line">
            <a:avLst/>
          </a:prstGeom>
          <a:ln>
            <a:solidFill>
              <a:srgbClr val="C00000"/>
            </a:solidFill>
          </a:ln>
          <a:effectLst>
            <a:glow rad="63500">
              <a:srgbClr val="C00000">
                <a:alpha val="71000"/>
              </a:srgbClr>
            </a:glow>
            <a:reflection endPos="0" dir="5400000" sy="-100000" algn="bl" rotWithShape="0"/>
          </a:effectLst>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4559CED-CC37-4AA3-AEF0-09581ABFD7F2}"/>
              </a:ext>
            </a:extLst>
          </p:cNvPr>
          <p:cNvCxnSpPr>
            <a:cxnSpLocks/>
          </p:cNvCxnSpPr>
          <p:nvPr/>
        </p:nvCxnSpPr>
        <p:spPr>
          <a:xfrm>
            <a:off x="7658100" y="2616200"/>
            <a:ext cx="4368800" cy="0"/>
          </a:xfrm>
          <a:prstGeom prst="line">
            <a:avLst/>
          </a:prstGeom>
          <a:ln>
            <a:solidFill>
              <a:srgbClr val="C00000"/>
            </a:solidFill>
          </a:ln>
          <a:effectLst>
            <a:glow rad="63500">
              <a:srgbClr val="C00000">
                <a:alpha val="71000"/>
              </a:srgbClr>
            </a:glow>
            <a:reflection endPos="0" dir="5400000" sy="-100000" algn="bl" rotWithShape="0"/>
          </a:effectLst>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9DFAB99-5DD7-4F0E-8F1B-90E19E95E482}"/>
              </a:ext>
            </a:extLst>
          </p:cNvPr>
          <p:cNvCxnSpPr>
            <a:cxnSpLocks/>
          </p:cNvCxnSpPr>
          <p:nvPr/>
        </p:nvCxnSpPr>
        <p:spPr>
          <a:xfrm>
            <a:off x="7658100" y="4559300"/>
            <a:ext cx="4368800" cy="0"/>
          </a:xfrm>
          <a:prstGeom prst="line">
            <a:avLst/>
          </a:prstGeom>
          <a:ln>
            <a:solidFill>
              <a:srgbClr val="C00000"/>
            </a:solidFill>
          </a:ln>
          <a:effectLst>
            <a:glow rad="63500">
              <a:srgbClr val="C00000">
                <a:alpha val="71000"/>
              </a:srgbClr>
            </a:glow>
            <a:reflection endPos="0" dir="5400000" sy="-100000" algn="bl" rotWithShape="0"/>
          </a:effectLst>
        </p:spPr>
        <p:style>
          <a:lnRef idx="3">
            <a:schemeClr val="dk1"/>
          </a:lnRef>
          <a:fillRef idx="0">
            <a:schemeClr val="dk1"/>
          </a:fillRef>
          <a:effectRef idx="2">
            <a:schemeClr val="dk1"/>
          </a:effectRef>
          <a:fontRef idx="minor">
            <a:schemeClr val="tx1"/>
          </a:fontRef>
        </p:style>
      </p:cxnSp>
      <p:pic>
        <p:nvPicPr>
          <p:cNvPr id="15" name="Picture 2" descr="Warranties - Hydraulic Breaker Repair">
            <a:extLst>
              <a:ext uri="{FF2B5EF4-FFF2-40B4-BE49-F238E27FC236}">
                <a16:creationId xmlns:a16="http://schemas.microsoft.com/office/drawing/2014/main" id="{4DEE91FC-2D4F-440A-90BF-1CA318CE0E0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924" t="6972" r="4821"/>
          <a:stretch/>
        </p:blipFill>
        <p:spPr bwMode="auto">
          <a:xfrm>
            <a:off x="4650376" y="4873912"/>
            <a:ext cx="2690949" cy="19840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ade in the USA, medals, challenge coins and medallions">
            <a:extLst>
              <a:ext uri="{FF2B5EF4-FFF2-40B4-BE49-F238E27FC236}">
                <a16:creationId xmlns:a16="http://schemas.microsoft.com/office/drawing/2014/main" id="{20875C42-6179-4885-8889-D69BD3FB55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257" y="5061176"/>
            <a:ext cx="2080188" cy="178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3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E9EBFE7-3235-480D-A8A6-3A1E28CA9F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39" r="6027"/>
          <a:stretch/>
        </p:blipFill>
        <p:spPr>
          <a:xfrm>
            <a:off x="1356498" y="1006997"/>
            <a:ext cx="6518146" cy="3773347"/>
          </a:xfrm>
          <a:prstGeom prst="rect">
            <a:avLst/>
          </a:prstGeom>
        </p:spPr>
      </p:pic>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 name="Text Box 7"/>
          <p:cNvSpPr txBox="1">
            <a:spLocks noChangeArrowheads="1"/>
          </p:cNvSpPr>
          <p:nvPr/>
        </p:nvSpPr>
        <p:spPr bwMode="auto">
          <a:xfrm>
            <a:off x="448056" y="2512611"/>
            <a:ext cx="4832803" cy="36643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indent="4763">
              <a:defRPr sz="2400">
                <a:solidFill>
                  <a:schemeClr val="tx1"/>
                </a:solidFill>
                <a:latin typeface="Arial" panose="020B0604020202020204" pitchFamily="34" charset="0"/>
              </a:defRPr>
            </a:lvl1pPr>
            <a:lvl2pPr marL="747713"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lvl="2">
              <a:lnSpc>
                <a:spcPct val="90000"/>
              </a:lnSpc>
              <a:spcBef>
                <a:spcPts val="0"/>
              </a:spcBef>
              <a:spcAft>
                <a:spcPts val="1200"/>
              </a:spcAft>
              <a:buFont typeface="Arial" panose="020B0604020202020204" pitchFamily="34" charset="0"/>
              <a:buChar char="•"/>
            </a:pPr>
            <a:r>
              <a:rPr lang="en-US" altLang="en-US" sz="1600" dirty="0">
                <a:latin typeface="Helvetica Neue"/>
              </a:rPr>
              <a:t>Custom-engineered, burners-in-series system</a:t>
            </a:r>
          </a:p>
          <a:p>
            <a:pPr marL="342900" lvl="2">
              <a:lnSpc>
                <a:spcPct val="90000"/>
              </a:lnSpc>
              <a:spcBef>
                <a:spcPts val="0"/>
              </a:spcBef>
              <a:spcAft>
                <a:spcPts val="1200"/>
              </a:spcAft>
              <a:buFont typeface="Arial" panose="020B0604020202020204" pitchFamily="34" charset="0"/>
              <a:buChar char="•"/>
            </a:pPr>
            <a:r>
              <a:rPr lang="en-US" altLang="en-US" sz="1600" dirty="0">
                <a:latin typeface="Helvetica Neue"/>
              </a:rPr>
              <a:t>The most comfortable and efficient heating system in the HVAC industry!</a:t>
            </a:r>
          </a:p>
          <a:p>
            <a:pPr marL="342900" lvl="2" indent="-342900" defTabSz="457200">
              <a:spcAft>
                <a:spcPts val="1200"/>
              </a:spcAft>
              <a:buFont typeface="Arial"/>
              <a:buChar char="•"/>
            </a:pPr>
            <a:r>
              <a:rPr lang="en-US" altLang="en-US" sz="1600" dirty="0">
                <a:latin typeface="Helvetica Neue"/>
              </a:rPr>
              <a:t>Ideal for medium to large commercial/industrial spaces</a:t>
            </a:r>
          </a:p>
          <a:p>
            <a:pPr marL="342900" lvl="2" indent="-342900" defTabSz="457200">
              <a:spcAft>
                <a:spcPts val="1200"/>
              </a:spcAft>
              <a:buFont typeface="Arial"/>
              <a:buChar char="•"/>
            </a:pPr>
            <a:r>
              <a:rPr lang="en-US" altLang="en-US" sz="1600" dirty="0">
                <a:solidFill>
                  <a:srgbClr val="C00000"/>
                </a:solidFill>
                <a:latin typeface="Helvetica Neue"/>
                <a:cs typeface="Helvetica Neue"/>
              </a:rPr>
              <a:t>Zero pressure regulator controls gas flow</a:t>
            </a:r>
            <a:endParaRPr lang="en-US" altLang="en-US" sz="1600" dirty="0">
              <a:latin typeface="Helvetica Neue"/>
              <a:cs typeface="Helvetica Neue"/>
            </a:endParaRPr>
          </a:p>
          <a:p>
            <a:pPr marL="342900" lvl="2">
              <a:lnSpc>
                <a:spcPct val="90000"/>
              </a:lnSpc>
              <a:spcBef>
                <a:spcPts val="0"/>
              </a:spcBef>
              <a:spcAft>
                <a:spcPts val="1200"/>
              </a:spcAft>
              <a:buFont typeface="Arial" panose="020B0604020202020204" pitchFamily="34" charset="0"/>
              <a:buChar char="•"/>
            </a:pPr>
            <a:endParaRPr lang="en-US" altLang="en-US" sz="2000" dirty="0">
              <a:latin typeface="+mn-lt"/>
            </a:endParaRPr>
          </a:p>
        </p:txBody>
      </p:sp>
      <p:sp>
        <p:nvSpPr>
          <p:cNvPr id="3" name="Rectangle 2">
            <a:extLst>
              <a:ext uri="{FF2B5EF4-FFF2-40B4-BE49-F238E27FC236}">
                <a16:creationId xmlns:a16="http://schemas.microsoft.com/office/drawing/2014/main" id="{6EAB6882-4CBB-4B80-9B14-6C728038DE56}"/>
              </a:ext>
            </a:extLst>
          </p:cNvPr>
          <p:cNvSpPr/>
          <p:nvPr/>
        </p:nvSpPr>
        <p:spPr>
          <a:xfrm>
            <a:off x="416687" y="1695602"/>
            <a:ext cx="4838219" cy="424732"/>
          </a:xfrm>
          <a:prstGeom prst="rect">
            <a:avLst/>
          </a:prstGeom>
        </p:spPr>
        <p:txBody>
          <a:bodyPr wrap="square">
            <a:spAutoFit/>
          </a:bodyPr>
          <a:lstStyle/>
          <a:p>
            <a:pPr algn="ctr">
              <a:lnSpc>
                <a:spcPct val="90000"/>
              </a:lnSpc>
              <a:spcBef>
                <a:spcPct val="0"/>
              </a:spcBef>
              <a:spcAft>
                <a:spcPts val="600"/>
              </a:spcAft>
            </a:pPr>
            <a:r>
              <a:rPr lang="en-US" sz="2400" spc="-20" dirty="0">
                <a:latin typeface="Helvetica Neue"/>
              </a:rPr>
              <a:t>Premium Infrared Heating System</a:t>
            </a:r>
          </a:p>
        </p:txBody>
      </p:sp>
      <p:pic>
        <p:nvPicPr>
          <p:cNvPr id="23" name="Picture 22">
            <a:extLst>
              <a:ext uri="{FF2B5EF4-FFF2-40B4-BE49-F238E27FC236}">
                <a16:creationId xmlns:a16="http://schemas.microsoft.com/office/drawing/2014/main" id="{71977E29-0F7C-4DB7-86CF-C67072852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14" y="294645"/>
            <a:ext cx="5140288" cy="1267938"/>
          </a:xfrm>
          <a:prstGeom prst="rect">
            <a:avLst/>
          </a:prstGeom>
        </p:spPr>
      </p:pic>
      <p:pic>
        <p:nvPicPr>
          <p:cNvPr id="25" name="Picture 24" descr="A picture containing photo, black, light, table&#10;&#10;Description automatically generated">
            <a:extLst>
              <a:ext uri="{FF2B5EF4-FFF2-40B4-BE49-F238E27FC236}">
                <a16:creationId xmlns:a16="http://schemas.microsoft.com/office/drawing/2014/main" id="{F20B6884-695A-4393-B5F9-A657D38E59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447" y="4367006"/>
            <a:ext cx="3985590" cy="2490994"/>
          </a:xfrm>
          <a:prstGeom prst="rect">
            <a:avLst/>
          </a:prstGeom>
        </p:spPr>
      </p:pic>
      <p:pic>
        <p:nvPicPr>
          <p:cNvPr id="13" name="Picture 12" descr="The inside of a building&#10;&#10;Description automatically generated">
            <a:extLst>
              <a:ext uri="{FF2B5EF4-FFF2-40B4-BE49-F238E27FC236}">
                <a16:creationId xmlns:a16="http://schemas.microsoft.com/office/drawing/2014/main" id="{E0014762-4B43-4FEF-8803-5EEAAD74862D}"/>
              </a:ext>
            </a:extLst>
          </p:cNvPr>
          <p:cNvPicPr>
            <a:picLocks noChangeAspect="1"/>
          </p:cNvPicPr>
          <p:nvPr/>
        </p:nvPicPr>
        <p:blipFill rotWithShape="1">
          <a:blip r:embed="rId6">
            <a:extLst>
              <a:ext uri="{28A0092B-C50C-407E-A947-70E740481C1C}">
                <a14:useLocalDpi xmlns:a14="http://schemas.microsoft.com/office/drawing/2010/main" val="0"/>
              </a:ext>
            </a:extLst>
          </a:blip>
          <a:srcRect t="19308" r="-2" b="1930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pic>
        <p:nvPicPr>
          <p:cNvPr id="27" name="Picture 26">
            <a:extLst>
              <a:ext uri="{FF2B5EF4-FFF2-40B4-BE49-F238E27FC236}">
                <a16:creationId xmlns:a16="http://schemas.microsoft.com/office/drawing/2014/main" id="{0E09E7DD-708E-4AA5-AFED-863D06DB55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091" r="7133"/>
          <a:stretch/>
        </p:blipFill>
        <p:spPr>
          <a:xfrm>
            <a:off x="5694743" y="0"/>
            <a:ext cx="6497257" cy="3812876"/>
          </a:xfrm>
          <a:prstGeom prst="rect">
            <a:avLst/>
          </a:prstGeom>
        </p:spPr>
      </p:pic>
      <p:sp>
        <p:nvSpPr>
          <p:cNvPr id="5" name="Rectangle 4">
            <a:extLst>
              <a:ext uri="{FF2B5EF4-FFF2-40B4-BE49-F238E27FC236}">
                <a16:creationId xmlns:a16="http://schemas.microsoft.com/office/drawing/2014/main" id="{75633C8A-0ED9-4A6D-87CA-E1729833FF34}"/>
              </a:ext>
            </a:extLst>
          </p:cNvPr>
          <p:cNvSpPr/>
          <p:nvPr/>
        </p:nvSpPr>
        <p:spPr>
          <a:xfrm>
            <a:off x="0" y="891251"/>
            <a:ext cx="196770" cy="1076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104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1536C88-B9C1-4931-98B9-C47AAA792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768" y="101253"/>
            <a:ext cx="7873657" cy="6129642"/>
          </a:xfrm>
          <a:prstGeom prst="rect">
            <a:avLst/>
          </a:prstGeom>
        </p:spPr>
      </p:pic>
      <p:sp>
        <p:nvSpPr>
          <p:cNvPr id="16" name="Rectangle 2">
            <a:extLst>
              <a:ext uri="{FF2B5EF4-FFF2-40B4-BE49-F238E27FC236}">
                <a16:creationId xmlns:a16="http://schemas.microsoft.com/office/drawing/2014/main" id="{A85A3C93-C427-44A1-B135-2634F686D83E}"/>
              </a:ext>
            </a:extLst>
          </p:cNvPr>
          <p:cNvSpPr>
            <a:spLocks noChangeArrowheads="1"/>
          </p:cNvSpPr>
          <p:nvPr/>
        </p:nvSpPr>
        <p:spPr bwMode="auto">
          <a:xfrm>
            <a:off x="2493148" y="1670737"/>
            <a:ext cx="90328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spcAft>
                <a:spcPct val="0"/>
              </a:spcAft>
              <a:defRPr sz="2400">
                <a:solidFill>
                  <a:schemeClr val="tx1"/>
                </a:solidFill>
                <a:latin typeface="Times New Roman" panose="02020603050405020304" pitchFamily="18" charset="0"/>
              </a:defRPr>
            </a:lvl1pPr>
            <a:lvl2pPr marL="742950" indent="-285750">
              <a:spcBef>
                <a:spcPct val="0"/>
              </a:spcBef>
              <a:spcAft>
                <a:spcPct val="0"/>
              </a:spcAft>
              <a:defRPr sz="2400">
                <a:solidFill>
                  <a:schemeClr val="tx1"/>
                </a:solidFill>
                <a:latin typeface="Times New Roman" panose="02020603050405020304" pitchFamily="18" charset="0"/>
              </a:defRPr>
            </a:lvl2pPr>
            <a:lvl3pPr marL="1143000" indent="-228600">
              <a:spcBef>
                <a:spcPct val="0"/>
              </a:spcBef>
              <a:spcAft>
                <a:spcPct val="0"/>
              </a:spcAft>
              <a:defRPr sz="2400">
                <a:solidFill>
                  <a:schemeClr val="tx1"/>
                </a:solidFill>
                <a:latin typeface="Times New Roman" panose="02020603050405020304" pitchFamily="18" charset="0"/>
              </a:defRPr>
            </a:lvl3pPr>
            <a:lvl4pPr marL="1600200" indent="-228600">
              <a:spcBef>
                <a:spcPct val="0"/>
              </a:spcBef>
              <a:spcAft>
                <a:spcPct val="0"/>
              </a:spcAft>
              <a:defRPr sz="2400">
                <a:solidFill>
                  <a:schemeClr val="tx1"/>
                </a:solidFill>
                <a:latin typeface="Times New Roman" panose="02020603050405020304" pitchFamily="18" charset="0"/>
              </a:defRPr>
            </a:lvl4pPr>
            <a:lvl5pPr marL="2057400" indent="-228600">
              <a:spcBef>
                <a:spcPct val="0"/>
              </a:spcBef>
              <a:spcAft>
                <a:spcPct val="0"/>
              </a:spcAf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bg2"/>
              </a:buClr>
              <a:buSzPct val="75000"/>
              <a:buFont typeface="Monotype Sorts" charset="2"/>
              <a:buChar char="n"/>
            </a:pPr>
            <a:endParaRPr lang="en-US" altLang="en-US" sz="3000" dirty="0"/>
          </a:p>
          <a:p>
            <a:pPr>
              <a:spcBef>
                <a:spcPct val="20000"/>
              </a:spcBef>
              <a:buClrTx/>
              <a:buFontTx/>
              <a:buNone/>
            </a:pPr>
            <a:endParaRPr lang="en-US" altLang="en-US" sz="3000" dirty="0"/>
          </a:p>
        </p:txBody>
      </p:sp>
      <p:pic>
        <p:nvPicPr>
          <p:cNvPr id="17" name="Picture 4">
            <a:extLst>
              <a:ext uri="{FF2B5EF4-FFF2-40B4-BE49-F238E27FC236}">
                <a16:creationId xmlns:a16="http://schemas.microsoft.com/office/drawing/2014/main" id="{2D9FFB86-1CC5-4D45-91B9-6EDFDED7207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0379" y="5175102"/>
            <a:ext cx="1612728" cy="5365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701A5AD1-A97C-4559-806F-A873BEAEC4C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3557" y="622642"/>
            <a:ext cx="717027" cy="1378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90DC09C0-5F06-4301-A88B-20D916A7D84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8184" y="4398319"/>
            <a:ext cx="2030327" cy="914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E1D974E8-5B23-43CE-9A2E-EA83FB20471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20959" b="39128"/>
          <a:stretch/>
        </p:blipFill>
        <p:spPr bwMode="auto">
          <a:xfrm>
            <a:off x="5430109" y="3696906"/>
            <a:ext cx="1964723" cy="125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a:extLst>
              <a:ext uri="{FF2B5EF4-FFF2-40B4-BE49-F238E27FC236}">
                <a16:creationId xmlns:a16="http://schemas.microsoft.com/office/drawing/2014/main" id="{D7ED4904-2FC0-41CA-BA27-0B31E54C515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5913" y="2118841"/>
            <a:ext cx="633885" cy="16245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a:extLst>
              <a:ext uri="{FF2B5EF4-FFF2-40B4-BE49-F238E27FC236}">
                <a16:creationId xmlns:a16="http://schemas.microsoft.com/office/drawing/2014/main" id="{0E4C8FDA-EE02-40A4-8678-6A2A3A2027C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304">
            <a:off x="4570018" y="4612842"/>
            <a:ext cx="2596608" cy="14443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C491928B-DD99-4966-8C5D-3ED350B657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1049" y="5216291"/>
            <a:ext cx="1612728" cy="5365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flame1">
            <a:extLst>
              <a:ext uri="{FF2B5EF4-FFF2-40B4-BE49-F238E27FC236}">
                <a16:creationId xmlns:a16="http://schemas.microsoft.com/office/drawing/2014/main" id="{ED0ABE80-AFD9-4EAC-A3EF-58FE823271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300" y="4476956"/>
            <a:ext cx="2388395" cy="6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1">
            <a:extLst>
              <a:ext uri="{FF2B5EF4-FFF2-40B4-BE49-F238E27FC236}">
                <a16:creationId xmlns:a16="http://schemas.microsoft.com/office/drawing/2014/main" id="{28AE7336-05E3-40C3-8243-F32A8A0E0B94}"/>
              </a:ext>
            </a:extLst>
          </p:cNvPr>
          <p:cNvSpPr txBox="1">
            <a:spLocks/>
          </p:cNvSpPr>
          <p:nvPr/>
        </p:nvSpPr>
        <p:spPr>
          <a:xfrm>
            <a:off x="206213" y="1013255"/>
            <a:ext cx="5506496" cy="555063"/>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700" dirty="0">
                <a:solidFill>
                  <a:srgbClr val="C00000"/>
                </a:solidFill>
              </a:rPr>
              <a:t>Burner Operation – Maximum Output</a:t>
            </a:r>
          </a:p>
        </p:txBody>
      </p:sp>
      <p:pic>
        <p:nvPicPr>
          <p:cNvPr id="36" name="Picture 35">
            <a:extLst>
              <a:ext uri="{FF2B5EF4-FFF2-40B4-BE49-F238E27FC236}">
                <a16:creationId xmlns:a16="http://schemas.microsoft.com/office/drawing/2014/main" id="{FBB410AF-6B33-4429-A29D-5EF7653014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260" y="267593"/>
            <a:ext cx="3488497" cy="860496"/>
          </a:xfrm>
          <a:prstGeom prst="rect">
            <a:avLst/>
          </a:prstGeom>
        </p:spPr>
      </p:pic>
    </p:spTree>
    <p:extLst>
      <p:ext uri="{BB962C8B-B14F-4D97-AF65-F5344CB8AC3E}">
        <p14:creationId xmlns:p14="http://schemas.microsoft.com/office/powerpoint/2010/main" val="1564233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20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2000"/>
                                        <p:tgtEl>
                                          <p:spTgt spid="19"/>
                                        </p:tgtEl>
                                      </p:cBhvr>
                                    </p:animEffect>
                                  </p:childTnLst>
                                </p:cTn>
                              </p:par>
                              <p:par>
                                <p:cTn id="14" presetID="22" presetClass="entr" presetSubtype="2"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2000"/>
                                        <p:tgtEl>
                                          <p:spTgt spid="24"/>
                                        </p:tgtEl>
                                      </p:cBhvr>
                                    </p:animEffect>
                                  </p:childTnLst>
                                </p:cTn>
                              </p:par>
                              <p:par>
                                <p:cTn id="17" presetID="22" presetClass="entr" presetSubtype="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2000"/>
                                        <p:tgtEl>
                                          <p:spTgt spid="26"/>
                                        </p:tgtEl>
                                      </p:cBhvr>
                                    </p:animEffect>
                                  </p:childTnLst>
                                </p:cTn>
                              </p:par>
                              <p:par>
                                <p:cTn id="20" presetID="22" presetClass="entr" presetSubtype="2"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2000"/>
                                        <p:tgtEl>
                                          <p:spTgt spid="30"/>
                                        </p:tgtEl>
                                      </p:cBhvr>
                                    </p:animEffect>
                                  </p:childTnLst>
                                </p:cTn>
                              </p:par>
                              <p:par>
                                <p:cTn id="23" presetID="22" presetClass="entr" presetSubtype="2"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right)">
                                      <p:cBhvr>
                                        <p:cTn id="25" dur="2000"/>
                                        <p:tgtEl>
                                          <p:spTgt spid="28"/>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1536C88-B9C1-4931-98B9-C47AAA792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768" y="101253"/>
            <a:ext cx="7873657" cy="6129642"/>
          </a:xfrm>
          <a:prstGeom prst="rect">
            <a:avLst/>
          </a:prstGeom>
        </p:spPr>
      </p:pic>
      <p:sp>
        <p:nvSpPr>
          <p:cNvPr id="16" name="Rectangle 2">
            <a:extLst>
              <a:ext uri="{FF2B5EF4-FFF2-40B4-BE49-F238E27FC236}">
                <a16:creationId xmlns:a16="http://schemas.microsoft.com/office/drawing/2014/main" id="{A85A3C93-C427-44A1-B135-2634F686D83E}"/>
              </a:ext>
            </a:extLst>
          </p:cNvPr>
          <p:cNvSpPr>
            <a:spLocks noChangeArrowheads="1"/>
          </p:cNvSpPr>
          <p:nvPr/>
        </p:nvSpPr>
        <p:spPr bwMode="auto">
          <a:xfrm>
            <a:off x="2493148" y="1670737"/>
            <a:ext cx="90328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spcAft>
                <a:spcPct val="0"/>
              </a:spcAft>
              <a:defRPr sz="2400">
                <a:solidFill>
                  <a:schemeClr val="tx1"/>
                </a:solidFill>
                <a:latin typeface="Times New Roman" panose="02020603050405020304" pitchFamily="18" charset="0"/>
              </a:defRPr>
            </a:lvl1pPr>
            <a:lvl2pPr marL="742950" indent="-285750">
              <a:spcBef>
                <a:spcPct val="0"/>
              </a:spcBef>
              <a:spcAft>
                <a:spcPct val="0"/>
              </a:spcAft>
              <a:defRPr sz="2400">
                <a:solidFill>
                  <a:schemeClr val="tx1"/>
                </a:solidFill>
                <a:latin typeface="Times New Roman" panose="02020603050405020304" pitchFamily="18" charset="0"/>
              </a:defRPr>
            </a:lvl2pPr>
            <a:lvl3pPr marL="1143000" indent="-228600">
              <a:spcBef>
                <a:spcPct val="0"/>
              </a:spcBef>
              <a:spcAft>
                <a:spcPct val="0"/>
              </a:spcAft>
              <a:defRPr sz="2400">
                <a:solidFill>
                  <a:schemeClr val="tx1"/>
                </a:solidFill>
                <a:latin typeface="Times New Roman" panose="02020603050405020304" pitchFamily="18" charset="0"/>
              </a:defRPr>
            </a:lvl3pPr>
            <a:lvl4pPr marL="1600200" indent="-228600">
              <a:spcBef>
                <a:spcPct val="0"/>
              </a:spcBef>
              <a:spcAft>
                <a:spcPct val="0"/>
              </a:spcAft>
              <a:defRPr sz="2400">
                <a:solidFill>
                  <a:schemeClr val="tx1"/>
                </a:solidFill>
                <a:latin typeface="Times New Roman" panose="02020603050405020304" pitchFamily="18" charset="0"/>
              </a:defRPr>
            </a:lvl4pPr>
            <a:lvl5pPr marL="2057400" indent="-228600">
              <a:spcBef>
                <a:spcPct val="0"/>
              </a:spcBef>
              <a:spcAft>
                <a:spcPct val="0"/>
              </a:spcAf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bg2"/>
              </a:buClr>
              <a:buSzPct val="75000"/>
              <a:buFont typeface="Monotype Sorts" charset="2"/>
              <a:buChar char="n"/>
            </a:pPr>
            <a:endParaRPr lang="en-US" altLang="en-US" sz="3000" dirty="0"/>
          </a:p>
          <a:p>
            <a:pPr>
              <a:spcBef>
                <a:spcPct val="20000"/>
              </a:spcBef>
              <a:buClrTx/>
              <a:buFontTx/>
              <a:buNone/>
            </a:pPr>
            <a:endParaRPr lang="en-US" altLang="en-US" sz="3000" dirty="0"/>
          </a:p>
        </p:txBody>
      </p:sp>
      <p:pic>
        <p:nvPicPr>
          <p:cNvPr id="19" name="Picture 6">
            <a:extLst>
              <a:ext uri="{FF2B5EF4-FFF2-40B4-BE49-F238E27FC236}">
                <a16:creationId xmlns:a16="http://schemas.microsoft.com/office/drawing/2014/main" id="{90DC09C0-5F06-4301-A88B-20D916A7D84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696" y="4533899"/>
            <a:ext cx="1165304" cy="5248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E1D974E8-5B23-43CE-9A2E-EA83FB20471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20959" b="39128"/>
          <a:stretch/>
        </p:blipFill>
        <p:spPr bwMode="auto">
          <a:xfrm>
            <a:off x="6447974" y="3975100"/>
            <a:ext cx="1035757" cy="66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a:extLst>
              <a:ext uri="{FF2B5EF4-FFF2-40B4-BE49-F238E27FC236}">
                <a16:creationId xmlns:a16="http://schemas.microsoft.com/office/drawing/2014/main" id="{D7ED4904-2FC0-41CA-BA27-0B31E54C515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249898" y="6456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a:extLst>
              <a:ext uri="{FF2B5EF4-FFF2-40B4-BE49-F238E27FC236}">
                <a16:creationId xmlns:a16="http://schemas.microsoft.com/office/drawing/2014/main" id="{0E4C8FDA-EE02-40A4-8678-6A2A3A2027C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304">
            <a:off x="4983976" y="4844861"/>
            <a:ext cx="1448458" cy="8057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C491928B-DD99-4966-8C5D-3ED350B6576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6174" y="5334505"/>
            <a:ext cx="876526" cy="291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DF980A6C-33A8-4B26-899D-E6AD990A8EB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237198" y="29189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1DE28DAD-C9B4-49F2-BB33-A5D11010196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262598" y="18140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87E63C2B-B66C-4D56-AE85-A477585E9B5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026828" flipH="1">
            <a:off x="5649698" y="4125441"/>
            <a:ext cx="372456" cy="9545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FC37CCDD-1195-4BBB-8891-917556D65A3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9074" y="5385305"/>
            <a:ext cx="876526" cy="2915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08827FC-DF6A-4A02-B7FC-7890992CBFC2}"/>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174" y="5372605"/>
            <a:ext cx="876526" cy="2915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flame1">
            <a:extLst>
              <a:ext uri="{FF2B5EF4-FFF2-40B4-BE49-F238E27FC236}">
                <a16:creationId xmlns:a16="http://schemas.microsoft.com/office/drawing/2014/main" id="{C1085DEC-6B53-4305-8064-98A982F6AAD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0444" y="4648199"/>
            <a:ext cx="1248149" cy="35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a:extLst>
              <a:ext uri="{FF2B5EF4-FFF2-40B4-BE49-F238E27FC236}">
                <a16:creationId xmlns:a16="http://schemas.microsoft.com/office/drawing/2014/main" id="{809E35B2-44B3-4285-9B25-03CA959820EB}"/>
              </a:ext>
            </a:extLst>
          </p:cNvPr>
          <p:cNvSpPr txBox="1">
            <a:spLocks/>
          </p:cNvSpPr>
          <p:nvPr/>
        </p:nvSpPr>
        <p:spPr>
          <a:xfrm>
            <a:off x="206213" y="1013255"/>
            <a:ext cx="5506496" cy="555063"/>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200" kern="1200">
                <a:solidFill>
                  <a:schemeClr val="tx1">
                    <a:lumMod val="95000"/>
                    <a:lumOff val="5000"/>
                  </a:schemeClr>
                </a:solidFill>
                <a:latin typeface="Helvetica Neue"/>
                <a:ea typeface="+mj-ea"/>
                <a:cs typeface="Helvetica Neue"/>
              </a:defRPr>
            </a:lvl1pPr>
          </a:lstStyle>
          <a:p>
            <a:r>
              <a:rPr lang="en-US" sz="2700" dirty="0">
                <a:solidFill>
                  <a:srgbClr val="C00000"/>
                </a:solidFill>
              </a:rPr>
              <a:t>Burner Operation – Minimum Output</a:t>
            </a:r>
          </a:p>
        </p:txBody>
      </p:sp>
      <p:pic>
        <p:nvPicPr>
          <p:cNvPr id="27" name="Picture 26">
            <a:extLst>
              <a:ext uri="{FF2B5EF4-FFF2-40B4-BE49-F238E27FC236}">
                <a16:creationId xmlns:a16="http://schemas.microsoft.com/office/drawing/2014/main" id="{804AE9E1-458B-4DE5-9045-D30D6704EA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260" y="267593"/>
            <a:ext cx="3488497" cy="860496"/>
          </a:xfrm>
          <a:prstGeom prst="rect">
            <a:avLst/>
          </a:prstGeom>
        </p:spPr>
      </p:pic>
    </p:spTree>
    <p:extLst>
      <p:ext uri="{BB962C8B-B14F-4D97-AF65-F5344CB8AC3E}">
        <p14:creationId xmlns:p14="http://schemas.microsoft.com/office/powerpoint/2010/main" val="410412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2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2000"/>
                                        <p:tgtEl>
                                          <p:spTgt spid="24"/>
                                        </p:tgtEl>
                                      </p:cBhvr>
                                    </p:animEffect>
                                  </p:childTnLst>
                                </p:cTn>
                              </p:par>
                              <p:par>
                                <p:cTn id="11" presetID="22"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2000"/>
                                        <p:tgtEl>
                                          <p:spTgt spid="26"/>
                                        </p:tgtEl>
                                      </p:cBhvr>
                                    </p:animEffect>
                                  </p:childTnLst>
                                </p:cTn>
                              </p:par>
                              <p:par>
                                <p:cTn id="14" presetID="22" presetClass="entr" presetSubtype="2"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right)">
                                      <p:cBhvr>
                                        <p:cTn id="16" dur="2000"/>
                                        <p:tgtEl>
                                          <p:spTgt spid="30"/>
                                        </p:tgtEl>
                                      </p:cBhvr>
                                    </p:animEffect>
                                  </p:childTnLst>
                                </p:cTn>
                              </p:par>
                              <p:par>
                                <p:cTn id="17" presetID="22" presetClass="entr" presetSubtype="2"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20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2000"/>
                                        <p:tgtEl>
                                          <p:spTgt spid="13"/>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2000"/>
                                        <p:tgtEl>
                                          <p:spTgt spid="14"/>
                                        </p:tgtEl>
                                      </p:cBhvr>
                                    </p:animEffect>
                                  </p:childTnLst>
                                </p:cTn>
                              </p:par>
                              <p:par>
                                <p:cTn id="26" presetID="22" presetClass="entr" presetSubtype="2"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2000"/>
                                        <p:tgtEl>
                                          <p:spTgt spid="21"/>
                                        </p:tgtEl>
                                      </p:cBhvr>
                                    </p:animEffect>
                                  </p:childTnLst>
                                </p:cTn>
                              </p:par>
                              <p:par>
                                <p:cTn id="29" presetID="22" presetClass="entr" presetSubtype="2"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2000"/>
                                        <p:tgtEl>
                                          <p:spTgt spid="22"/>
                                        </p:tgtEl>
                                      </p:cBhvr>
                                    </p:animEffect>
                                  </p:childTnLst>
                                </p:cTn>
                              </p:par>
                              <p:par>
                                <p:cTn id="32" presetID="22" presetClass="entr" presetSubtype="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2000"/>
                                        <p:tgtEl>
                                          <p:spTgt spid="15"/>
                                        </p:tgtEl>
                                      </p:cBhvr>
                                    </p:animEffect>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righ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5a18c2-b15a-4a3c-af86-1265d120af9d">
      <Terms xmlns="http://schemas.microsoft.com/office/infopath/2007/PartnerControls"/>
    </lcf76f155ced4ddcb4097134ff3c332f>
    <TaxCatchAll xmlns="a5426a41-3835-434a-8668-a8cff39bc9b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6F26AE43D8C419EB91A8CC68B2033" ma:contentTypeVersion="18" ma:contentTypeDescription="Create a new document." ma:contentTypeScope="" ma:versionID="49ed2703e4ef6f183f0b56ad297b5421">
  <xsd:schema xmlns:xsd="http://www.w3.org/2001/XMLSchema" xmlns:xs="http://www.w3.org/2001/XMLSchema" xmlns:p="http://schemas.microsoft.com/office/2006/metadata/properties" xmlns:ns2="405a18c2-b15a-4a3c-af86-1265d120af9d" xmlns:ns3="a5426a41-3835-434a-8668-a8cff39bc9b0" targetNamespace="http://schemas.microsoft.com/office/2006/metadata/properties" ma:root="true" ma:fieldsID="5ab05c2007473bd7615dfda6d1f8972c" ns2:_="" ns3:_="">
    <xsd:import namespace="405a18c2-b15a-4a3c-af86-1265d120af9d"/>
    <xsd:import namespace="a5426a41-3835-434a-8668-a8cff39bc9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5a18c2-b15a-4a3c-af86-1265d120a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d7c1b6-22aa-4c88-807e-90de76e2ee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426a41-3835-434a-8668-a8cff39bc9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61b00-b5a1-477a-a2b5-b770648806c0}" ma:internalName="TaxCatchAll" ma:showField="CatchAllData" ma:web="a5426a41-3835-434a-8668-a8cff39bc9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437049-E9FE-4EA0-AE9B-FE40899275FF}">
  <ds:schemaRefs>
    <ds:schemaRef ds:uri="http://schemas.microsoft.com/sharepoint/v3/contenttype/forms"/>
  </ds:schemaRefs>
</ds:datastoreItem>
</file>

<file path=customXml/itemProps2.xml><?xml version="1.0" encoding="utf-8"?>
<ds:datastoreItem xmlns:ds="http://schemas.openxmlformats.org/officeDocument/2006/customXml" ds:itemID="{0D0F2ADC-952E-4B55-BCE2-E0CF863F141C}">
  <ds:schemaRefs>
    <ds:schemaRef ds:uri="http://schemas.microsoft.com/office/2006/metadata/properties"/>
    <ds:schemaRef ds:uri="http://schemas.microsoft.com/office/infopath/2007/PartnerControls"/>
    <ds:schemaRef ds:uri="405a18c2-b15a-4a3c-af86-1265d120af9d"/>
    <ds:schemaRef ds:uri="a5426a41-3835-434a-8668-a8cff39bc9b0"/>
  </ds:schemaRefs>
</ds:datastoreItem>
</file>

<file path=customXml/itemProps3.xml><?xml version="1.0" encoding="utf-8"?>
<ds:datastoreItem xmlns:ds="http://schemas.openxmlformats.org/officeDocument/2006/customXml" ds:itemID="{37956473-D7AC-4E3F-8103-11A8A7770E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5a18c2-b15a-4a3c-af86-1265d120af9d"/>
    <ds:schemaRef ds:uri="a5426a41-3835-434a-8668-a8cff39bc9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2013</TotalTime>
  <Words>4075</Words>
  <Application>Microsoft Office PowerPoint</Application>
  <PresentationFormat>Widescreen</PresentationFormat>
  <Paragraphs>290</Paragraphs>
  <Slides>29</Slides>
  <Notes>28</Notes>
  <HiddenSlides>0</HiddenSlides>
  <MMClips>1</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4_New Slide Show Backrounds for ALL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duty custom infrared heating system – CNG/LNG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Schindler</dc:creator>
  <cp:lastModifiedBy>Dan Schindler</cp:lastModifiedBy>
  <cp:revision>111</cp:revision>
  <dcterms:created xsi:type="dcterms:W3CDTF">2020-11-11T19:24:37Z</dcterms:created>
  <dcterms:modified xsi:type="dcterms:W3CDTF">2024-09-23T13:56:17Z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0x010100BE86F26AE43D8C419EB91A8CC68B2033</vt:lpwstr>
  </property>
</Properties>
</file>