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25"/>
  </p:notesMasterIdLst>
  <p:sldIdLst>
    <p:sldId id="256" r:id="rId4"/>
    <p:sldId id="284" r:id="rId5"/>
    <p:sldId id="280" r:id="rId6"/>
    <p:sldId id="296" r:id="rId7"/>
    <p:sldId id="283" r:id="rId8"/>
    <p:sldId id="297" r:id="rId9"/>
    <p:sldId id="288" r:id="rId10"/>
    <p:sldId id="289" r:id="rId11"/>
    <p:sldId id="298" r:id="rId12"/>
    <p:sldId id="301" r:id="rId13"/>
    <p:sldId id="300" r:id="rId14"/>
    <p:sldId id="302" r:id="rId15"/>
    <p:sldId id="290" r:id="rId16"/>
    <p:sldId id="293" r:id="rId17"/>
    <p:sldId id="281" r:id="rId18"/>
    <p:sldId id="303" r:id="rId19"/>
    <p:sldId id="294" r:id="rId20"/>
    <p:sldId id="309" r:id="rId21"/>
    <p:sldId id="310" r:id="rId22"/>
    <p:sldId id="308" r:id="rId23"/>
    <p:sldId id="31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35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82767" autoAdjust="0"/>
  </p:normalViewPr>
  <p:slideViewPr>
    <p:cSldViewPr snapToGrid="0">
      <p:cViewPr varScale="1">
        <p:scale>
          <a:sx n="91" d="100"/>
          <a:sy n="91" d="100"/>
        </p:scale>
        <p:origin x="10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Schindler" userId="850bb92b-df75-49eb-938f-af88b732f12f" providerId="ADAL" clId="{8075E527-1C21-4AA9-9605-7469D16B5B24}"/>
    <pc:docChg chg="modSld">
      <pc:chgData name="Dan Schindler" userId="850bb92b-df75-49eb-938f-af88b732f12f" providerId="ADAL" clId="{8075E527-1C21-4AA9-9605-7469D16B5B24}" dt="2023-10-18T12:53:26.775" v="0" actId="14100"/>
      <pc:docMkLst>
        <pc:docMk/>
      </pc:docMkLst>
      <pc:sldChg chg="modSp mod">
        <pc:chgData name="Dan Schindler" userId="850bb92b-df75-49eb-938f-af88b732f12f" providerId="ADAL" clId="{8075E527-1C21-4AA9-9605-7469D16B5B24}" dt="2023-10-18T12:53:26.775" v="0" actId="14100"/>
        <pc:sldMkLst>
          <pc:docMk/>
          <pc:sldMk cId="2007619473" sldId="297"/>
        </pc:sldMkLst>
        <pc:picChg chg="mod">
          <ac:chgData name="Dan Schindler" userId="850bb92b-df75-49eb-938f-af88b732f12f" providerId="ADAL" clId="{8075E527-1C21-4AA9-9605-7469D16B5B24}" dt="2023-10-18T12:53:26.775" v="0" actId="14100"/>
          <ac:picMkLst>
            <pc:docMk/>
            <pc:sldMk cId="2007619473" sldId="297"/>
            <ac:picMk id="14" creationId="{9A8A80C1-ACB3-5559-79BD-6F5AC0352C0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9CC92-B77A-441D-B555-78822AF5B10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EE6DA-9116-4887-8E85-FC0CF28E6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Select models will also include a separate swirler package.  The swirler package does not have to be selected separately as it is bundled into the burner box for the models that require it.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FEE6DA-9116-4887-8E85-FC0CF28E62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786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Includes gas line (US only), gas nipple, installation manual, burner gasket, and burner mounting hardware. Some models will include the turbulator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FEE6DA-9116-4887-8E85-FC0CF28E62E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12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FEE6DA-9116-4887-8E85-FC0CF28E62E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52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5135B-59B2-8266-FF99-1826E5B77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4739A0-E7D8-15A4-9492-2F72121C7D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7DDA8-A842-1202-5BF1-58206BB14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D4D6-703E-48AA-80F4-7685B64D528F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0F174-F185-FB52-AE57-1AF2470FE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5EDD9-3425-4416-81E1-8CB96E2B1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05FEB-26A6-4100-9F8B-02306F0B1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67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7B1E5-D84D-7D72-E5C4-156F50412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34F62-9CD1-C3AD-F143-9CDD38FB2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20E2A-1408-DA37-4576-F27015C39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D4D6-703E-48AA-80F4-7685B64D528F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3182A-AA68-55C8-1A2F-A2498C68C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4E6FF-0B2E-49F5-2B47-F856DB950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05FEB-26A6-4100-9F8B-02306F0B1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1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6D86A-CA67-9247-34FC-71CC94AF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9E5B0-475D-B206-C450-3CD3C9BEE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59A46-EDF4-9E4A-983D-648E80B0B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D4D6-703E-48AA-80F4-7685B64D528F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AD9D6-ECC9-B451-1BFB-A1CCC441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5DE23-0029-FEDF-85A1-FFB00B6E6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05FEB-26A6-4100-9F8B-02306F0B1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7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FF02F-CFD5-AA0A-304F-1E5924B8E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80095-CA0D-8725-F230-F51D03A7E4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D4D305-D627-AA94-4527-C01BC06F9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D96860-55A2-DFB9-CCC8-C90D033B2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D4D6-703E-48AA-80F4-7685B64D528F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96022-CD4D-A84E-E735-0C181CC91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6A86A7-2C0C-E078-E2EF-99E7FF05C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05FEB-26A6-4100-9F8B-02306F0B1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19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EA336-43EE-ED0F-EF03-0DBB88343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62AF9-6941-ABA9-1B7F-D9D1D463F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B26D90-EE2A-5DF3-C51C-A08E5FC6CA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78A7C9-FA98-BC97-E54F-1269A501E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329F2B-0EA7-982C-046F-4D6AADF305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BA382B-980E-5CB6-255D-A89CF867F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D4D6-703E-48AA-80F4-7685B64D528F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81582C-5041-0548-5340-79B1AABF4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E41672-54E8-0046-9A77-A96166A50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05FEB-26A6-4100-9F8B-02306F0B1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40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5882D-32BF-70B4-F5BA-532995DE9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3162D6-985E-DBF0-4575-072950D11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D4D6-703E-48AA-80F4-7685B64D528F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5B7D9A-FFC3-F9BE-7631-6C47CFDAD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7810FA-E80A-B8F0-7871-6276A8156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05FEB-26A6-4100-9F8B-02306F0B1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756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78D95C-4BF0-5B01-2FEB-0E5626555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D4D6-703E-48AA-80F4-7685B64D528F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DEF427-61CB-4FB9-F855-3CB25EE6A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97E13-8F1F-DD17-535A-4F13D1B99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05FEB-26A6-4100-9F8B-02306F0B1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032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E1B0C-C6A0-8AE7-5BC1-0AB1D9FDC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2DA24-0674-A6F4-FC21-9E9BB9B05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C1D92-D824-1343-1920-C9A382262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4F2019-399F-5BB1-BCD7-0F4F24574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D4D6-703E-48AA-80F4-7685B64D528F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1730CB-8B38-297B-ABFE-1574A2FD1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FB0335-9057-A24A-39D4-16D71F128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05FEB-26A6-4100-9F8B-02306F0B1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6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88406-5F28-F0BE-0BC5-9FF41BE1C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C614EA-613F-0996-4B8E-3BD3AC44FF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24EE0-9D7E-7802-CAA2-3392CB20B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612054-DED1-121C-D1AB-E5BBD9232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D4D6-703E-48AA-80F4-7685B64D528F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31E456-F05E-8F15-B6B0-15F4D14DD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CFA36D-D1FB-B73C-8D54-8D7F66CE8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05FEB-26A6-4100-9F8B-02306F0B1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50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DBBD5-F8E5-0958-03DC-52A229DA6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39729B-6186-DBCA-00B9-365F3C8027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3221D-6649-D3C5-21C9-E6613278B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D4D6-703E-48AA-80F4-7685B64D528F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5BD57-92B6-8912-88D1-87B81E8DC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40656-B8D7-1070-098E-5457B3D7B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05FEB-26A6-4100-9F8B-02306F0B1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09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3DD3A4-ABDF-E123-CB77-88C4B91FB1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DA4659-FEB3-F0E0-3532-70890E70C7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9C7FE-0E22-3D5F-C230-78017C191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6D4D6-703E-48AA-80F4-7685B64D528F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69499-5B19-446F-231A-47E384472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9BBE9-9237-861B-2514-E40E94590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05FEB-26A6-4100-9F8B-02306F0B1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34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FA165F-5574-9146-1B66-CAE0823F9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4093A-905C-3879-F10E-D7399959F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B2D91-7647-CDEB-7B2D-7E6E4F397E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6D4D6-703E-48AA-80F4-7685B64D528F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B2519-FF44-4AC8-8149-70F36E90CD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3F7971-C62C-1B49-47DC-F417F6CE4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05FEB-26A6-4100-9F8B-02306F0B1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91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12" Type="http://schemas.openxmlformats.org/officeDocument/2006/relationships/image" Target="../media/image2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EB8B17B-8C10-90F5-E342-B9992D3319F4}"/>
              </a:ext>
            </a:extLst>
          </p:cNvPr>
          <p:cNvSpPr txBox="1"/>
          <p:nvPr/>
        </p:nvSpPr>
        <p:spPr>
          <a:xfrm>
            <a:off x="558800" y="2551073"/>
            <a:ext cx="72962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Pricing Roberts Gordon Low-Intensity Heaters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247846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5FC1A77-915F-ED23-5465-F03994C5A1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3026" y="1138687"/>
            <a:ext cx="9553172" cy="54001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93AD40-7E4B-C1BC-5BCD-36291CFF7E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056" y="690114"/>
            <a:ext cx="4130717" cy="257067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07DF4F8-7509-9696-E7BE-1613A7DCD87E}"/>
              </a:ext>
            </a:extLst>
          </p:cNvPr>
          <p:cNvSpPr txBox="1"/>
          <p:nvPr/>
        </p:nvSpPr>
        <p:spPr>
          <a:xfrm>
            <a:off x="0" y="722272"/>
            <a:ext cx="3616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Unitary Heaters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119F7A-ADC3-A28D-CEB5-D210CEA698E8}"/>
              </a:ext>
            </a:extLst>
          </p:cNvPr>
          <p:cNvSpPr txBox="1"/>
          <p:nvPr/>
        </p:nvSpPr>
        <p:spPr>
          <a:xfrm>
            <a:off x="4382219" y="5274143"/>
            <a:ext cx="40515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Infrared Heating Systems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7083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80F241-6D7D-83B1-8699-91F4CABA8B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700" y="363536"/>
            <a:ext cx="10047036" cy="6494464"/>
          </a:xfrm>
          <a:prstGeom prst="rect">
            <a:avLst/>
          </a:prstGeom>
        </p:spPr>
      </p:pic>
      <p:sp>
        <p:nvSpPr>
          <p:cNvPr id="5" name="Arrow: Up 4">
            <a:extLst>
              <a:ext uri="{FF2B5EF4-FFF2-40B4-BE49-F238E27FC236}">
                <a16:creationId xmlns:a16="http://schemas.microsoft.com/office/drawing/2014/main" id="{4723DA74-C066-C54A-8FE4-E2EEFF9CC000}"/>
              </a:ext>
            </a:extLst>
          </p:cNvPr>
          <p:cNvSpPr/>
          <p:nvPr/>
        </p:nvSpPr>
        <p:spPr>
          <a:xfrm>
            <a:off x="7525265" y="4238367"/>
            <a:ext cx="902043" cy="1396314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5C9B3489-8A5F-FEB8-E7D1-493BC0EC8E2D}"/>
              </a:ext>
            </a:extLst>
          </p:cNvPr>
          <p:cNvSpPr/>
          <p:nvPr/>
        </p:nvSpPr>
        <p:spPr>
          <a:xfrm rot="1990690">
            <a:off x="2759332" y="4915586"/>
            <a:ext cx="902043" cy="1396314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13CCDC9F-C97A-2515-58CF-973751D1E923}"/>
              </a:ext>
            </a:extLst>
          </p:cNvPr>
          <p:cNvSpPr/>
          <p:nvPr/>
        </p:nvSpPr>
        <p:spPr>
          <a:xfrm rot="7612272">
            <a:off x="6937290" y="310161"/>
            <a:ext cx="902043" cy="1396314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C67378-E33A-1DA9-32EF-FB41A16C3824}"/>
              </a:ext>
            </a:extLst>
          </p:cNvPr>
          <p:cNvSpPr txBox="1"/>
          <p:nvPr/>
        </p:nvSpPr>
        <p:spPr>
          <a:xfrm>
            <a:off x="1981200" y="2368192"/>
            <a:ext cx="40436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Unitary Heaters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8221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D643B8-8AF7-6EBC-1899-4EC1D9BB85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1292162"/>
            <a:ext cx="5593080" cy="3280944"/>
          </a:xfrm>
          <a:prstGeom prst="rect">
            <a:avLst/>
          </a:prstGeom>
        </p:spPr>
      </p:pic>
      <p:pic>
        <p:nvPicPr>
          <p:cNvPr id="4" name="Picture 3" descr="A picture containing text, container, box&#10;&#10;Description automatically generated">
            <a:extLst>
              <a:ext uri="{FF2B5EF4-FFF2-40B4-BE49-F238E27FC236}">
                <a16:creationId xmlns:a16="http://schemas.microsoft.com/office/drawing/2014/main" id="{F158B9B8-CC60-9FA1-D7F2-09D958152D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1360" y="3008304"/>
            <a:ext cx="4342311" cy="3849696"/>
          </a:xfrm>
          <a:prstGeom prst="rect">
            <a:avLst/>
          </a:prstGeom>
        </p:spPr>
      </p:pic>
      <p:pic>
        <p:nvPicPr>
          <p:cNvPr id="6" name="Picture 5" descr="A picture containing text, container, box&#10;&#10;Description automatically generated">
            <a:extLst>
              <a:ext uri="{FF2B5EF4-FFF2-40B4-BE49-F238E27FC236}">
                <a16:creationId xmlns:a16="http://schemas.microsoft.com/office/drawing/2014/main" id="{E59AA4B8-E838-523F-8090-198622A7107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2593" y="133878"/>
            <a:ext cx="2712697" cy="262890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62338940-B505-CEEF-0C00-452CF1AD9271}"/>
              </a:ext>
            </a:extLst>
          </p:cNvPr>
          <p:cNvSpPr/>
          <p:nvPr/>
        </p:nvSpPr>
        <p:spPr>
          <a:xfrm>
            <a:off x="3447505" y="1014548"/>
            <a:ext cx="2480855" cy="236873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D7F360F-031B-CC4C-D622-EFF8DB78353D}"/>
              </a:ext>
            </a:extLst>
          </p:cNvPr>
          <p:cNvSpPr/>
          <p:nvPr/>
        </p:nvSpPr>
        <p:spPr>
          <a:xfrm rot="19804528">
            <a:off x="544717" y="2665917"/>
            <a:ext cx="3620847" cy="186662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Up-Down 15">
            <a:extLst>
              <a:ext uri="{FF2B5EF4-FFF2-40B4-BE49-F238E27FC236}">
                <a16:creationId xmlns:a16="http://schemas.microsoft.com/office/drawing/2014/main" id="{0F4D2A17-9822-7EEB-5C96-BFBF2BBE1993}"/>
              </a:ext>
            </a:extLst>
          </p:cNvPr>
          <p:cNvSpPr/>
          <p:nvPr/>
        </p:nvSpPr>
        <p:spPr>
          <a:xfrm rot="4663237" flipH="1">
            <a:off x="6831959" y="875270"/>
            <a:ext cx="242543" cy="2103810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Arrow: Up-Down 18">
            <a:extLst>
              <a:ext uri="{FF2B5EF4-FFF2-40B4-BE49-F238E27FC236}">
                <a16:creationId xmlns:a16="http://schemas.microsoft.com/office/drawing/2014/main" id="{07752B54-4335-0FE1-74D4-097B016C5C58}"/>
              </a:ext>
            </a:extLst>
          </p:cNvPr>
          <p:cNvSpPr/>
          <p:nvPr/>
        </p:nvSpPr>
        <p:spPr>
          <a:xfrm rot="17483117" flipH="1">
            <a:off x="5256089" y="2701241"/>
            <a:ext cx="230351" cy="4016088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3A5272-BCE7-B5C6-3237-DDD0C9B5F516}"/>
              </a:ext>
            </a:extLst>
          </p:cNvPr>
          <p:cNvSpPr txBox="1"/>
          <p:nvPr/>
        </p:nvSpPr>
        <p:spPr>
          <a:xfrm>
            <a:off x="7976325" y="594910"/>
            <a:ext cx="26252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Burner Box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4B39B1-EF12-D807-6D7F-435A5EB98EE6}"/>
              </a:ext>
            </a:extLst>
          </p:cNvPr>
          <p:cNvSpPr txBox="1"/>
          <p:nvPr/>
        </p:nvSpPr>
        <p:spPr>
          <a:xfrm rot="19154681">
            <a:off x="7599163" y="3825825"/>
            <a:ext cx="43196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Heat Exchanger Package (Core/Extension Package)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  <p:sp>
        <p:nvSpPr>
          <p:cNvPr id="23" name="Plus Sign 22">
            <a:extLst>
              <a:ext uri="{FF2B5EF4-FFF2-40B4-BE49-F238E27FC236}">
                <a16:creationId xmlns:a16="http://schemas.microsoft.com/office/drawing/2014/main" id="{84EB4EB2-E0C4-F436-61B9-F88516212723}"/>
              </a:ext>
            </a:extLst>
          </p:cNvPr>
          <p:cNvSpPr/>
          <p:nvPr/>
        </p:nvSpPr>
        <p:spPr>
          <a:xfrm>
            <a:off x="8488680" y="2621280"/>
            <a:ext cx="1021080" cy="947201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905E1B6-6FF1-CA00-056C-15B80941E14D}"/>
              </a:ext>
            </a:extLst>
          </p:cNvPr>
          <p:cNvSpPr/>
          <p:nvPr/>
        </p:nvSpPr>
        <p:spPr>
          <a:xfrm>
            <a:off x="7958545" y="191588"/>
            <a:ext cx="2480855" cy="236873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FB4E076-3D67-0BFF-F7F9-8241AAE9CFDE}"/>
              </a:ext>
            </a:extLst>
          </p:cNvPr>
          <p:cNvSpPr txBox="1"/>
          <p:nvPr/>
        </p:nvSpPr>
        <p:spPr>
          <a:xfrm>
            <a:off x="1640839" y="4679231"/>
            <a:ext cx="353967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Swirler Package (Select models/rates)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2926399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  <p:bldP spid="19" grpId="0" animBg="1"/>
      <p:bldP spid="20" grpId="0"/>
      <p:bldP spid="21" grpId="0"/>
      <p:bldP spid="17" grpId="0" animBg="1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B36CACA4-AD2E-B2C7-466D-01D6576B4C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6937" y="1617617"/>
            <a:ext cx="7025063" cy="4539343"/>
          </a:xfrm>
          <a:prstGeom prst="rect">
            <a:avLst/>
          </a:prstGeom>
        </p:spPr>
      </p:pic>
      <p:pic>
        <p:nvPicPr>
          <p:cNvPr id="2" name="Picture 1" descr="A picture containing text, container, box&#10;&#10;Description automatically generated">
            <a:extLst>
              <a:ext uri="{FF2B5EF4-FFF2-40B4-BE49-F238E27FC236}">
                <a16:creationId xmlns:a16="http://schemas.microsoft.com/office/drawing/2014/main" id="{F1388286-A51B-DF85-5EC0-BAE4AD68488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70" y="1790700"/>
            <a:ext cx="4125788" cy="39983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26CE7C-7679-D970-5592-6A538DBABAB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0794" y="2116183"/>
            <a:ext cx="2715986" cy="653143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6B184A58-8501-540E-2867-F14020EC275B}"/>
              </a:ext>
            </a:extLst>
          </p:cNvPr>
          <p:cNvSpPr/>
          <p:nvPr/>
        </p:nvSpPr>
        <p:spPr>
          <a:xfrm>
            <a:off x="5597576" y="2071142"/>
            <a:ext cx="3093372" cy="85005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Up-Down 20">
            <a:extLst>
              <a:ext uri="{FF2B5EF4-FFF2-40B4-BE49-F238E27FC236}">
                <a16:creationId xmlns:a16="http://schemas.microsoft.com/office/drawing/2014/main" id="{E18EAC44-37C1-6AAE-C9B5-994798D75502}"/>
              </a:ext>
            </a:extLst>
          </p:cNvPr>
          <p:cNvSpPr/>
          <p:nvPr/>
        </p:nvSpPr>
        <p:spPr>
          <a:xfrm rot="20561232" flipH="1">
            <a:off x="6822894" y="5121837"/>
            <a:ext cx="258600" cy="964229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Up-Down 24">
            <a:extLst>
              <a:ext uri="{FF2B5EF4-FFF2-40B4-BE49-F238E27FC236}">
                <a16:creationId xmlns:a16="http://schemas.microsoft.com/office/drawing/2014/main" id="{EED9C914-E990-E7AE-0E27-D26306A66FD0}"/>
              </a:ext>
            </a:extLst>
          </p:cNvPr>
          <p:cNvSpPr/>
          <p:nvPr/>
        </p:nvSpPr>
        <p:spPr>
          <a:xfrm rot="2048231" flipH="1">
            <a:off x="7642214" y="1014160"/>
            <a:ext cx="265574" cy="1123736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44E264-5DE4-F552-0C51-B4813E5BF0A7}"/>
              </a:ext>
            </a:extLst>
          </p:cNvPr>
          <p:cNvSpPr txBox="1"/>
          <p:nvPr/>
        </p:nvSpPr>
        <p:spPr>
          <a:xfrm>
            <a:off x="7559040" y="581109"/>
            <a:ext cx="373489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Turbulator included w/select models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6429FCF-657E-5538-26E7-1ADF5B6BCFD5}"/>
              </a:ext>
            </a:extLst>
          </p:cNvPr>
          <p:cNvSpPr txBox="1"/>
          <p:nvPr/>
        </p:nvSpPr>
        <p:spPr>
          <a:xfrm>
            <a:off x="4971690" y="5940988"/>
            <a:ext cx="373489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SS gas line N/A w/ Canadian burners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  <p:sp>
        <p:nvSpPr>
          <p:cNvPr id="10" name="Equals 9">
            <a:extLst>
              <a:ext uri="{FF2B5EF4-FFF2-40B4-BE49-F238E27FC236}">
                <a16:creationId xmlns:a16="http://schemas.microsoft.com/office/drawing/2014/main" id="{B45C233C-6E6E-6C8C-EEF8-4EA0C0A52917}"/>
              </a:ext>
            </a:extLst>
          </p:cNvPr>
          <p:cNvSpPr/>
          <p:nvPr/>
        </p:nvSpPr>
        <p:spPr>
          <a:xfrm>
            <a:off x="4213860" y="3683000"/>
            <a:ext cx="1219200" cy="685800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38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4B4801A6-E09B-57AB-F8D9-98CEE05327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223759" y="5102102"/>
            <a:ext cx="1074718" cy="1235725"/>
          </a:xfrm>
          <a:prstGeom prst="rect">
            <a:avLst/>
          </a:prstGeom>
        </p:spPr>
      </p:pic>
      <p:pic>
        <p:nvPicPr>
          <p:cNvPr id="2" name="Picture 1" descr="A picture containing text, container, box&#10;&#10;Description automatically generated">
            <a:extLst>
              <a:ext uri="{FF2B5EF4-FFF2-40B4-BE49-F238E27FC236}">
                <a16:creationId xmlns:a16="http://schemas.microsoft.com/office/drawing/2014/main" id="{07D77E9A-124C-437E-1392-BF4DD5CDD3C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2400" y="1342470"/>
            <a:ext cx="4817408" cy="42708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67A7FF-623E-C5B7-8BE8-CDB0AEEE3D4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8627" y="3139686"/>
            <a:ext cx="2099573" cy="11122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9AA393-5C37-6824-53A0-AD64488D0B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6025" y="1657708"/>
            <a:ext cx="3381555" cy="2459313"/>
          </a:xfrm>
          <a:prstGeom prst="rect">
            <a:avLst/>
          </a:prstGeom>
        </p:spPr>
      </p:pic>
      <p:pic>
        <p:nvPicPr>
          <p:cNvPr id="14" name="Picture 13" descr="A picture containing hanger&#10;&#10;Description automatically generated">
            <a:extLst>
              <a:ext uri="{FF2B5EF4-FFF2-40B4-BE49-F238E27FC236}">
                <a16:creationId xmlns:a16="http://schemas.microsoft.com/office/drawing/2014/main" id="{9A8A80C1-ACB3-5559-79BD-6F5AC0352C0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722" y="4175760"/>
            <a:ext cx="2862174" cy="14939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536C2AB-2073-8914-1F83-52E1608D74D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4555" y="4160520"/>
            <a:ext cx="452663" cy="583433"/>
          </a:xfrm>
          <a:prstGeom prst="rect">
            <a:avLst/>
          </a:prstGeom>
        </p:spPr>
      </p:pic>
      <p:pic>
        <p:nvPicPr>
          <p:cNvPr id="18" name="Picture 17" descr="A close-up of a sword&#10;&#10;Description automatically generated with low confidence">
            <a:extLst>
              <a:ext uri="{FF2B5EF4-FFF2-40B4-BE49-F238E27FC236}">
                <a16:creationId xmlns:a16="http://schemas.microsoft.com/office/drawing/2014/main" id="{17674B26-5D35-0E48-5B83-37A8E28C722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2216" y="3459479"/>
            <a:ext cx="1613688" cy="655031"/>
          </a:xfrm>
          <a:prstGeom prst="rect">
            <a:avLst/>
          </a:prstGeom>
        </p:spPr>
      </p:pic>
      <p:pic>
        <p:nvPicPr>
          <p:cNvPr id="22" name="Picture 2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FF7CC2-CAA8-3F12-E660-5AEC2582601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567244">
            <a:off x="5601980" y="1338627"/>
            <a:ext cx="3059653" cy="1564935"/>
          </a:xfrm>
          <a:prstGeom prst="rect">
            <a:avLst/>
          </a:prstGeom>
        </p:spPr>
      </p:pic>
      <p:pic>
        <p:nvPicPr>
          <p:cNvPr id="24" name="Picture 23" descr="A stack of books&#10;&#10;Description automatically generated">
            <a:extLst>
              <a:ext uri="{FF2B5EF4-FFF2-40B4-BE49-F238E27FC236}">
                <a16:creationId xmlns:a16="http://schemas.microsoft.com/office/drawing/2014/main" id="{B50BA30D-A8EC-88B6-F06C-6132080FD58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5960" y="938772"/>
            <a:ext cx="1562714" cy="59275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4C78D2C-5BD8-6AE9-7879-4BD9330CEC5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9226" y="4534889"/>
            <a:ext cx="1053879" cy="93138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6253FDD-588C-C3F2-E372-830E01C6FE91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1100" y="3617001"/>
            <a:ext cx="1449980" cy="405055"/>
          </a:xfrm>
          <a:prstGeom prst="rect">
            <a:avLst/>
          </a:prstGeom>
        </p:spPr>
      </p:pic>
      <p:pic>
        <p:nvPicPr>
          <p:cNvPr id="4" name="Picture 3" descr="A sword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B54FB760-98D8-C71A-8FDB-98E802D74EF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1692" y="853440"/>
            <a:ext cx="3711784" cy="1793475"/>
          </a:xfrm>
          <a:prstGeom prst="rect">
            <a:avLst/>
          </a:prstGeom>
        </p:spPr>
      </p:pic>
      <p:sp>
        <p:nvSpPr>
          <p:cNvPr id="17" name="Equals 16">
            <a:extLst>
              <a:ext uri="{FF2B5EF4-FFF2-40B4-BE49-F238E27FC236}">
                <a16:creationId xmlns:a16="http://schemas.microsoft.com/office/drawing/2014/main" id="{B496614A-0C0F-0058-4D45-1963228F3FE5}"/>
              </a:ext>
            </a:extLst>
          </p:cNvPr>
          <p:cNvSpPr/>
          <p:nvPr/>
        </p:nvSpPr>
        <p:spPr>
          <a:xfrm>
            <a:off x="3807460" y="2966720"/>
            <a:ext cx="1219200" cy="685800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C1CF4A-DDDF-27ED-C1DA-A25111152B7A}"/>
              </a:ext>
            </a:extLst>
          </p:cNvPr>
          <p:cNvSpPr txBox="1"/>
          <p:nvPr/>
        </p:nvSpPr>
        <p:spPr>
          <a:xfrm rot="20506159">
            <a:off x="4380893" y="998406"/>
            <a:ext cx="561056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Core Packages Only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734F5BF-3ED2-D335-FD40-93EA0C5E217F}"/>
              </a:ext>
            </a:extLst>
          </p:cNvPr>
          <p:cNvSpPr/>
          <p:nvPr/>
        </p:nvSpPr>
        <p:spPr>
          <a:xfrm>
            <a:off x="4846320" y="1722120"/>
            <a:ext cx="1051560" cy="94488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5189AD-E739-207C-78F4-B27A4BD0BAD8}"/>
              </a:ext>
            </a:extLst>
          </p:cNvPr>
          <p:cNvSpPr txBox="1"/>
          <p:nvPr/>
        </p:nvSpPr>
        <p:spPr>
          <a:xfrm>
            <a:off x="-121920" y="1286152"/>
            <a:ext cx="361638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“Core” &amp; “Extension”</a:t>
            </a:r>
          </a:p>
          <a:p>
            <a:pPr algn="ctr"/>
            <a:r>
              <a:rPr lang="en-US" sz="16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Heat Exchanger Packages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007619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039C8500-D20A-F5F9-718F-B2B287909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1528762"/>
            <a:ext cx="11430000" cy="38004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2CA69E-85EC-22ED-662B-D19A191A4AD1}"/>
              </a:ext>
            </a:extLst>
          </p:cNvPr>
          <p:cNvSpPr txBox="1"/>
          <p:nvPr/>
        </p:nvSpPr>
        <p:spPr>
          <a:xfrm>
            <a:off x="3621945" y="164718"/>
            <a:ext cx="4900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“Core” &amp; “Extension” Packages</a:t>
            </a:r>
          </a:p>
          <a:p>
            <a:pPr algn="ctr"/>
            <a:r>
              <a:rPr lang="en-US" sz="20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Also known as “BOX 2’s”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689626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AEC95E-C36D-FF4A-3F9D-4E07B9932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464" y="1706765"/>
            <a:ext cx="12218464" cy="33970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B196E6-FAB4-DC57-0D36-0DCE9268616E}"/>
              </a:ext>
            </a:extLst>
          </p:cNvPr>
          <p:cNvSpPr txBox="1"/>
          <p:nvPr/>
        </p:nvSpPr>
        <p:spPr>
          <a:xfrm>
            <a:off x="3828978" y="164718"/>
            <a:ext cx="490095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Length: Box 2 Combinations</a:t>
            </a:r>
            <a:endParaRPr lang="en-US" sz="2000" b="1" spc="-20" dirty="0">
              <a:solidFill>
                <a:srgbClr val="C00000"/>
              </a:solidFill>
              <a:latin typeface="Helvetica Neue"/>
              <a:cs typeface="Helvetica Neue"/>
            </a:endParaRP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44400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ble&#10;&#10;Description automatically generated">
            <a:extLst>
              <a:ext uri="{FF2B5EF4-FFF2-40B4-BE49-F238E27FC236}">
                <a16:creationId xmlns:a16="http://schemas.microsoft.com/office/drawing/2014/main" id="{C60C745D-395D-FD2F-53FF-5249512EBE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3990" y="-30480"/>
            <a:ext cx="9517529" cy="69077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C8BB94-504C-9451-A490-FC9A49A11D44}"/>
              </a:ext>
            </a:extLst>
          </p:cNvPr>
          <p:cNvSpPr txBox="1"/>
          <p:nvPr/>
        </p:nvSpPr>
        <p:spPr>
          <a:xfrm>
            <a:off x="7486579" y="992855"/>
            <a:ext cx="314116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How to price a “Unitary Heater”</a:t>
            </a:r>
            <a:endParaRPr lang="en-US" sz="2000" b="1" spc="-20" dirty="0">
              <a:solidFill>
                <a:srgbClr val="C00000"/>
              </a:solidFill>
              <a:latin typeface="Helvetica Neue"/>
              <a:cs typeface="Helvetica Neue"/>
            </a:endParaRP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86133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9B3D8C9D-EA83-7800-6FF4-CDAB2D81DB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9351" y="883920"/>
            <a:ext cx="10258682" cy="437896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D5404A9-F90A-070D-71FC-88BB958DB95B}"/>
              </a:ext>
            </a:extLst>
          </p:cNvPr>
          <p:cNvSpPr/>
          <p:nvPr/>
        </p:nvSpPr>
        <p:spPr>
          <a:xfrm>
            <a:off x="1432560" y="3627120"/>
            <a:ext cx="1574800" cy="47263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22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ble&#10;&#10;Description automatically generated">
            <a:extLst>
              <a:ext uri="{FF2B5EF4-FFF2-40B4-BE49-F238E27FC236}">
                <a16:creationId xmlns:a16="http://schemas.microsoft.com/office/drawing/2014/main" id="{C60C745D-395D-FD2F-53FF-5249512EBE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150" y="1584960"/>
            <a:ext cx="11191978" cy="38100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0DB00FE-386B-4621-7D40-CA937E70A624}"/>
              </a:ext>
            </a:extLst>
          </p:cNvPr>
          <p:cNvSpPr/>
          <p:nvPr/>
        </p:nvSpPr>
        <p:spPr>
          <a:xfrm>
            <a:off x="772160" y="3149599"/>
            <a:ext cx="1168400" cy="36576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9502911-C247-9610-0B95-F51467B3D845}"/>
              </a:ext>
            </a:extLst>
          </p:cNvPr>
          <p:cNvSpPr/>
          <p:nvPr/>
        </p:nvSpPr>
        <p:spPr>
          <a:xfrm>
            <a:off x="1960880" y="3139439"/>
            <a:ext cx="1168400" cy="36576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47F410B8-070E-2A3F-505F-BE9E7C9F19D0}"/>
              </a:ext>
            </a:extLst>
          </p:cNvPr>
          <p:cNvSpPr/>
          <p:nvPr/>
        </p:nvSpPr>
        <p:spPr>
          <a:xfrm rot="5400000">
            <a:off x="670114" y="3383729"/>
            <a:ext cx="264159" cy="66966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86D81C8C-CBC5-2238-C624-625FB7A5C942}"/>
              </a:ext>
            </a:extLst>
          </p:cNvPr>
          <p:cNvSpPr/>
          <p:nvPr/>
        </p:nvSpPr>
        <p:spPr>
          <a:xfrm rot="18413338">
            <a:off x="2752914" y="3830769"/>
            <a:ext cx="264159" cy="66966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1D366780-FDD5-2D3E-EBC1-6860CEEB27AC}"/>
              </a:ext>
            </a:extLst>
          </p:cNvPr>
          <p:cNvSpPr/>
          <p:nvPr/>
        </p:nvSpPr>
        <p:spPr>
          <a:xfrm rot="5400000">
            <a:off x="3555554" y="1666689"/>
            <a:ext cx="264159" cy="66966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B8723713-1D8D-9013-51D9-E4E8EC25C9AE}"/>
              </a:ext>
            </a:extLst>
          </p:cNvPr>
          <p:cNvSpPr/>
          <p:nvPr/>
        </p:nvSpPr>
        <p:spPr>
          <a:xfrm rot="16759965">
            <a:off x="4571554" y="1930849"/>
            <a:ext cx="264159" cy="66966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16EE115-2031-5084-DCEC-F43A3D7F4BFF}"/>
              </a:ext>
            </a:extLst>
          </p:cNvPr>
          <p:cNvSpPr/>
          <p:nvPr/>
        </p:nvSpPr>
        <p:spPr>
          <a:xfrm>
            <a:off x="3108960" y="3129279"/>
            <a:ext cx="1737360" cy="36576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16B2878-A37C-C607-7779-62B8333D0C0D}"/>
              </a:ext>
            </a:extLst>
          </p:cNvPr>
          <p:cNvSpPr/>
          <p:nvPr/>
        </p:nvSpPr>
        <p:spPr>
          <a:xfrm>
            <a:off x="3098800" y="3698239"/>
            <a:ext cx="1696720" cy="36576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540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ble&#10;&#10;Description automatically generated">
            <a:extLst>
              <a:ext uri="{FF2B5EF4-FFF2-40B4-BE49-F238E27FC236}">
                <a16:creationId xmlns:a16="http://schemas.microsoft.com/office/drawing/2014/main" id="{C60C745D-395D-FD2F-53FF-5249512EBE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150" y="1584960"/>
            <a:ext cx="11191978" cy="38100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0DB00FE-386B-4621-7D40-CA937E70A624}"/>
              </a:ext>
            </a:extLst>
          </p:cNvPr>
          <p:cNvSpPr/>
          <p:nvPr/>
        </p:nvSpPr>
        <p:spPr>
          <a:xfrm>
            <a:off x="822960" y="4825999"/>
            <a:ext cx="1168400" cy="36576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9502911-C247-9610-0B95-F51467B3D845}"/>
              </a:ext>
            </a:extLst>
          </p:cNvPr>
          <p:cNvSpPr/>
          <p:nvPr/>
        </p:nvSpPr>
        <p:spPr>
          <a:xfrm>
            <a:off x="2956560" y="4632959"/>
            <a:ext cx="2021840" cy="75184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247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ight&#10;&#10;Description automatically generated">
            <a:extLst>
              <a:ext uri="{FF2B5EF4-FFF2-40B4-BE49-F238E27FC236}">
                <a16:creationId xmlns:a16="http://schemas.microsoft.com/office/drawing/2014/main" id="{EF22206B-E4B0-E903-19F2-3F0F9F5417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520" y="538479"/>
            <a:ext cx="4815840" cy="5049521"/>
          </a:xfrm>
          <a:prstGeom prst="rect">
            <a:avLst/>
          </a:prstGeom>
        </p:spPr>
      </p:pic>
      <p:pic>
        <p:nvPicPr>
          <p:cNvPr id="5" name="Picture 4" descr="A close-up of a hat&#10;&#10;Description automatically generated with low confidence">
            <a:extLst>
              <a:ext uri="{FF2B5EF4-FFF2-40B4-BE49-F238E27FC236}">
                <a16:creationId xmlns:a16="http://schemas.microsoft.com/office/drawing/2014/main" id="{F186A4D3-8F11-8309-5718-CEEA52788AC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5760" y="4592320"/>
            <a:ext cx="3630683" cy="1713229"/>
          </a:xfrm>
          <a:prstGeom prst="rect">
            <a:avLst/>
          </a:prstGeom>
        </p:spPr>
      </p:pic>
      <p:pic>
        <p:nvPicPr>
          <p:cNvPr id="7" name="Picture 6" descr="A stack of cardboard boxes&#10;&#10;Description automatically generated with low confidence">
            <a:extLst>
              <a:ext uri="{FF2B5EF4-FFF2-40B4-BE49-F238E27FC236}">
                <a16:creationId xmlns:a16="http://schemas.microsoft.com/office/drawing/2014/main" id="{9E0B2C83-7115-5BF0-8059-E8D3A03B7A2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599" y="1137920"/>
            <a:ext cx="4039849" cy="2418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Equals 7">
            <a:extLst>
              <a:ext uri="{FF2B5EF4-FFF2-40B4-BE49-F238E27FC236}">
                <a16:creationId xmlns:a16="http://schemas.microsoft.com/office/drawing/2014/main" id="{18476021-8035-8B75-3D97-9E42DDA44965}"/>
              </a:ext>
            </a:extLst>
          </p:cNvPr>
          <p:cNvSpPr/>
          <p:nvPr/>
        </p:nvSpPr>
        <p:spPr>
          <a:xfrm rot="2325478">
            <a:off x="1805940" y="3718561"/>
            <a:ext cx="1219200" cy="685800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Up-Down 8">
            <a:extLst>
              <a:ext uri="{FF2B5EF4-FFF2-40B4-BE49-F238E27FC236}">
                <a16:creationId xmlns:a16="http://schemas.microsoft.com/office/drawing/2014/main" id="{C84BF1DF-8BBC-43CD-83BF-0F3C9B46CD96}"/>
              </a:ext>
            </a:extLst>
          </p:cNvPr>
          <p:cNvSpPr/>
          <p:nvPr/>
        </p:nvSpPr>
        <p:spPr>
          <a:xfrm rot="14852688" flipH="1">
            <a:off x="5438902" y="3762126"/>
            <a:ext cx="225405" cy="1579358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7530976-B852-FCB6-2681-3B822A48160E}"/>
              </a:ext>
            </a:extLst>
          </p:cNvPr>
          <p:cNvSpPr/>
          <p:nvPr/>
        </p:nvSpPr>
        <p:spPr>
          <a:xfrm>
            <a:off x="6156376" y="365760"/>
            <a:ext cx="5375224" cy="534416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013143-296D-135D-7EF4-662FBD6990C2}"/>
              </a:ext>
            </a:extLst>
          </p:cNvPr>
          <p:cNvSpPr txBox="1"/>
          <p:nvPr/>
        </p:nvSpPr>
        <p:spPr>
          <a:xfrm>
            <a:off x="4130040" y="0"/>
            <a:ext cx="361638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Common Accessories:</a:t>
            </a:r>
          </a:p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U-Tube Package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11067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8A34954F-5B79-88C7-E362-3063DA2287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15770" y="1722120"/>
            <a:ext cx="5089800" cy="3764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8459BE-ECBC-307A-8E5F-678B8026B4F9}"/>
              </a:ext>
            </a:extLst>
          </p:cNvPr>
          <p:cNvSpPr txBox="1"/>
          <p:nvPr/>
        </p:nvSpPr>
        <p:spPr>
          <a:xfrm>
            <a:off x="4282440" y="0"/>
            <a:ext cx="36163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Common Accessories:</a:t>
            </a:r>
          </a:p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Reflector Side Extension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441F08-4EC2-768E-D57F-F3964FD9F6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64920"/>
            <a:ext cx="5894071" cy="3215640"/>
          </a:xfrm>
          <a:prstGeom prst="rect">
            <a:avLst/>
          </a:prstGeom>
        </p:spPr>
      </p:pic>
      <p:pic>
        <p:nvPicPr>
          <p:cNvPr id="7" name="Picture 6" descr="A pair of glasses&#10;&#10;Description automatically generated with low confidence">
            <a:extLst>
              <a:ext uri="{FF2B5EF4-FFF2-40B4-BE49-F238E27FC236}">
                <a16:creationId xmlns:a16="http://schemas.microsoft.com/office/drawing/2014/main" id="{1350C165-0557-3A79-8E19-45D68C1CEC8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" y="4130040"/>
            <a:ext cx="2621280" cy="1965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Plus Sign 7">
            <a:extLst>
              <a:ext uri="{FF2B5EF4-FFF2-40B4-BE49-F238E27FC236}">
                <a16:creationId xmlns:a16="http://schemas.microsoft.com/office/drawing/2014/main" id="{DC6266D7-0EBC-3ED3-E1E8-1984391F575F}"/>
              </a:ext>
            </a:extLst>
          </p:cNvPr>
          <p:cNvSpPr/>
          <p:nvPr/>
        </p:nvSpPr>
        <p:spPr>
          <a:xfrm>
            <a:off x="1386840" y="3002280"/>
            <a:ext cx="1021080" cy="947201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Up-Down 8">
            <a:extLst>
              <a:ext uri="{FF2B5EF4-FFF2-40B4-BE49-F238E27FC236}">
                <a16:creationId xmlns:a16="http://schemas.microsoft.com/office/drawing/2014/main" id="{38C293BF-8B0E-A0E8-3948-722376078C74}"/>
              </a:ext>
            </a:extLst>
          </p:cNvPr>
          <p:cNvSpPr/>
          <p:nvPr/>
        </p:nvSpPr>
        <p:spPr>
          <a:xfrm rot="15725497" flipH="1">
            <a:off x="4645840" y="3818409"/>
            <a:ext cx="292679" cy="3073380"/>
          </a:xfrm>
          <a:prstGeom prst="up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A60BEF3-27EB-E116-8F2E-EF10D8A3667E}"/>
              </a:ext>
            </a:extLst>
          </p:cNvPr>
          <p:cNvSpPr/>
          <p:nvPr/>
        </p:nvSpPr>
        <p:spPr>
          <a:xfrm rot="20817988">
            <a:off x="6271442" y="3521648"/>
            <a:ext cx="5375224" cy="192301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8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D0BEF5-EF8A-1528-C753-3813D869CB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842" y="-603730"/>
            <a:ext cx="11527366" cy="78699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5A161B-1753-6F38-2FE0-B718467C6040}"/>
              </a:ext>
            </a:extLst>
          </p:cNvPr>
          <p:cNvSpPr txBox="1"/>
          <p:nvPr/>
        </p:nvSpPr>
        <p:spPr>
          <a:xfrm>
            <a:off x="2553419" y="5223343"/>
            <a:ext cx="40515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Infrared Heating Systems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948758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, engineering drawing, schematic&#10;&#10;Description automatically generated">
            <a:extLst>
              <a:ext uri="{FF2B5EF4-FFF2-40B4-BE49-F238E27FC236}">
                <a16:creationId xmlns:a16="http://schemas.microsoft.com/office/drawing/2014/main" id="{0B26CDDE-B256-7A98-DAF8-4AA20301FA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0877" y="-465826"/>
            <a:ext cx="10418738" cy="759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43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agram, engineering drawing, schematic&#10;&#10;Description automatically generated">
            <a:extLst>
              <a:ext uri="{FF2B5EF4-FFF2-40B4-BE49-F238E27FC236}">
                <a16:creationId xmlns:a16="http://schemas.microsoft.com/office/drawing/2014/main" id="{9308CA53-76A4-DBB0-3E29-2003BAD40B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40" y="757327"/>
            <a:ext cx="12136060" cy="491885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7F523BA-0A21-BCC5-E778-22D0992E2677}"/>
              </a:ext>
            </a:extLst>
          </p:cNvPr>
          <p:cNvSpPr/>
          <p:nvPr/>
        </p:nvSpPr>
        <p:spPr>
          <a:xfrm>
            <a:off x="6067821" y="3105508"/>
            <a:ext cx="1109356" cy="24154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69018A5-E922-38F4-BE31-2F9E26E25BDC}"/>
              </a:ext>
            </a:extLst>
          </p:cNvPr>
          <p:cNvSpPr/>
          <p:nvPr/>
        </p:nvSpPr>
        <p:spPr>
          <a:xfrm>
            <a:off x="6030439" y="2050209"/>
            <a:ext cx="1163991" cy="38243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8309237-9BA0-FE0A-A67C-7E3820D4D990}"/>
              </a:ext>
            </a:extLst>
          </p:cNvPr>
          <p:cNvSpPr/>
          <p:nvPr/>
        </p:nvSpPr>
        <p:spPr>
          <a:xfrm>
            <a:off x="6096576" y="5256361"/>
            <a:ext cx="649282" cy="29905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30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92E0EE33-C3F8-DFA6-81EE-AA59362B26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667" b="5359"/>
          <a:stretch/>
        </p:blipFill>
        <p:spPr>
          <a:xfrm>
            <a:off x="724619" y="279690"/>
            <a:ext cx="10619796" cy="68090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0D6397-147A-1DB8-98D2-94EB4E9A53E6}"/>
              </a:ext>
            </a:extLst>
          </p:cNvPr>
          <p:cNvSpPr txBox="1"/>
          <p:nvPr/>
        </p:nvSpPr>
        <p:spPr>
          <a:xfrm>
            <a:off x="4123427" y="0"/>
            <a:ext cx="40515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Excel Pricing File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165607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5F34EBD5-25D6-A219-F8B0-3E05F5C33F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572" b="5660"/>
          <a:stretch/>
        </p:blipFill>
        <p:spPr>
          <a:xfrm>
            <a:off x="731520" y="243839"/>
            <a:ext cx="10607379" cy="678411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B13AD7B-CF15-6196-69F4-AB560E0B402F}"/>
              </a:ext>
            </a:extLst>
          </p:cNvPr>
          <p:cNvSpPr/>
          <p:nvPr/>
        </p:nvSpPr>
        <p:spPr>
          <a:xfrm>
            <a:off x="1686464" y="252752"/>
            <a:ext cx="1587260" cy="332979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05FB720-46C0-3562-2B3F-9E49A5CAC611}"/>
              </a:ext>
            </a:extLst>
          </p:cNvPr>
          <p:cNvSpPr/>
          <p:nvPr/>
        </p:nvSpPr>
        <p:spPr>
          <a:xfrm>
            <a:off x="1660297" y="3604403"/>
            <a:ext cx="1524863" cy="325359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AAEFCF-08B8-FE5E-65B9-20C43C33A118}"/>
              </a:ext>
            </a:extLst>
          </p:cNvPr>
          <p:cNvSpPr txBox="1"/>
          <p:nvPr/>
        </p:nvSpPr>
        <p:spPr>
          <a:xfrm>
            <a:off x="4123427" y="0"/>
            <a:ext cx="40515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20" dirty="0">
                <a:solidFill>
                  <a:srgbClr val="C00000"/>
                </a:solidFill>
                <a:latin typeface="Helvetica Neue"/>
                <a:cs typeface="Helvetica Neue"/>
              </a:rPr>
              <a:t>Excel Pricing File</a:t>
            </a:r>
          </a:p>
          <a:p>
            <a:pPr algn="ctr"/>
            <a:endParaRPr lang="en-US" sz="2800" spc="-20" dirty="0">
              <a:solidFill>
                <a:srgbClr val="C00000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978602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cart&#10;&#10;Description automatically generated">
            <a:extLst>
              <a:ext uri="{FF2B5EF4-FFF2-40B4-BE49-F238E27FC236}">
                <a16:creationId xmlns:a16="http://schemas.microsoft.com/office/drawing/2014/main" id="{7F51245F-AFFD-D9E2-40B7-2CA00486A8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230294" y="3298613"/>
            <a:ext cx="5674894" cy="3030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C58C1F-86FC-CE02-9CA7-DA31A83F25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/>
          <a:stretch/>
        </p:blipFill>
        <p:spPr>
          <a:xfrm>
            <a:off x="1225975" y="264159"/>
            <a:ext cx="3417145" cy="2956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A picture containing outdoor object, honeycomb&#10;&#10;Description automatically generated">
            <a:extLst>
              <a:ext uri="{FF2B5EF4-FFF2-40B4-BE49-F238E27FC236}">
                <a16:creationId xmlns:a16="http://schemas.microsoft.com/office/drawing/2014/main" id="{6EA4A5D7-05E5-A907-8A24-681AEFA0E68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6134413" y="101599"/>
            <a:ext cx="5674892" cy="3374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A picture containing tool, farm machine&#10;&#10;Description automatically generated">
            <a:extLst>
              <a:ext uri="{FF2B5EF4-FFF2-40B4-BE49-F238E27FC236}">
                <a16:creationId xmlns:a16="http://schemas.microsoft.com/office/drawing/2014/main" id="{8210D678-5C8B-61C8-5D1A-FADBEE961D2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7760" y="3495040"/>
            <a:ext cx="5370913" cy="2833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05001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EB8B17B-8C10-90F5-E342-B9992D3319F4}"/>
              </a:ext>
            </a:extLst>
          </p:cNvPr>
          <p:cNvSpPr txBox="1"/>
          <p:nvPr/>
        </p:nvSpPr>
        <p:spPr>
          <a:xfrm>
            <a:off x="787400" y="2017673"/>
            <a:ext cx="729628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 Neue"/>
                <a:ea typeface="+mn-ea"/>
                <a:cs typeface="Helvetica Neue"/>
              </a:rPr>
              <a:t>Thank you!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b="1" spc="-20" dirty="0">
              <a:solidFill>
                <a:srgbClr val="C00000"/>
              </a:solidFill>
              <a:latin typeface="Helvetica Neue"/>
              <a:cs typeface="Helvetica Neu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 Neue"/>
                <a:ea typeface="+mn-ea"/>
                <a:cs typeface="Helvetica Neue"/>
              </a:rPr>
              <a:t>?’s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-2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Helvetica Neue"/>
              <a:ea typeface="+mn-ea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928620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86F26AE43D8C419EB91A8CC68B2033" ma:contentTypeVersion="16" ma:contentTypeDescription="Create a new document." ma:contentTypeScope="" ma:versionID="1f557cca8aa672ec9c093fe97b42ce47">
  <xsd:schema xmlns:xsd="http://www.w3.org/2001/XMLSchema" xmlns:xs="http://www.w3.org/2001/XMLSchema" xmlns:p="http://schemas.microsoft.com/office/2006/metadata/properties" xmlns:ns2="405a18c2-b15a-4a3c-af86-1265d120af9d" xmlns:ns3="a5426a41-3835-434a-8668-a8cff39bc9b0" targetNamespace="http://schemas.microsoft.com/office/2006/metadata/properties" ma:root="true" ma:fieldsID="bab079ab27848d40c29eaae0cf58eb13" ns2:_="" ns3:_="">
    <xsd:import namespace="405a18c2-b15a-4a3c-af86-1265d120af9d"/>
    <xsd:import namespace="a5426a41-3835-434a-8668-a8cff39bc9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5a18c2-b15a-4a3c-af86-1265d120a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1d7c1b6-22aa-4c88-807e-90de76e2ee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426a41-3835-434a-8668-a8cff39bc9b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e861b00-b5a1-477a-a2b5-b770648806c0}" ma:internalName="TaxCatchAll" ma:showField="CatchAllData" ma:web="a5426a41-3835-434a-8668-a8cff39bc9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63AAB1-5050-4C04-A79F-F5D25B860C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5a18c2-b15a-4a3c-af86-1265d120af9d"/>
    <ds:schemaRef ds:uri="a5426a41-3835-434a-8668-a8cff39bc9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4A97A49-7AC8-4A94-999A-A167A750C1E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1076</TotalTime>
  <Words>178</Words>
  <Application>Microsoft Office PowerPoint</Application>
  <PresentationFormat>Widescreen</PresentationFormat>
  <Paragraphs>31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Schindler</dc:creator>
  <cp:lastModifiedBy>Griffin Lindstrom</cp:lastModifiedBy>
  <cp:revision>21</cp:revision>
  <dcterms:created xsi:type="dcterms:W3CDTF">2022-08-04T14:50:07Z</dcterms:created>
  <dcterms:modified xsi:type="dcterms:W3CDTF">2026-07-23T14:26:53Z</dcterms:modified>
</cp:coreProperties>
</file>